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5"/>
  </p:handoutMasterIdLst>
  <p:sldIdLst>
    <p:sldId id="256" r:id="rId2"/>
    <p:sldId id="264" r:id="rId3"/>
    <p:sldId id="269" r:id="rId4"/>
    <p:sldId id="271" r:id="rId5"/>
    <p:sldId id="292" r:id="rId6"/>
    <p:sldId id="270" r:id="rId7"/>
    <p:sldId id="274" r:id="rId8"/>
    <p:sldId id="275" r:id="rId9"/>
    <p:sldId id="276" r:id="rId10"/>
    <p:sldId id="287" r:id="rId11"/>
    <p:sldId id="277" r:id="rId12"/>
    <p:sldId id="279" r:id="rId13"/>
    <p:sldId id="280" r:id="rId14"/>
    <p:sldId id="288" r:id="rId15"/>
    <p:sldId id="278" r:id="rId16"/>
    <p:sldId id="281" r:id="rId17"/>
    <p:sldId id="282" r:id="rId18"/>
    <p:sldId id="283" r:id="rId19"/>
    <p:sldId id="284" r:id="rId20"/>
    <p:sldId id="286" r:id="rId21"/>
    <p:sldId id="289" r:id="rId22"/>
    <p:sldId id="291" r:id="rId23"/>
    <p:sldId id="273" r:id="rId2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24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2730B9-6D3A-45F5-A903-F2206B9C1ED7}" type="datetimeFigureOut">
              <a:rPr lang="zh-TW" altLang="en-US" smtClean="0"/>
              <a:t>2018/3/13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C4C187-BFD9-4582-ACCE-DFF8E652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14184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3908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2887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839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81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5042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2033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4252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3856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3329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sz="2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 sz="2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 sz="2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19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C590BD8F-17F1-4EA0-A428-B0F2B7114228}" type="datetimeFigureOut">
              <a:rPr lang="zh-TW" altLang="en-US" smtClean="0"/>
              <a:pPr/>
              <a:t>2018/3/13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DBDB29F-EA92-4C46-98C0-066715F23D3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4014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0BD8F-17F1-4EA0-A428-B0F2B7114228}" type="datetimeFigureOut">
              <a:rPr lang="zh-TW" altLang="en-US" smtClean="0"/>
              <a:t>2018/3/13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DB29F-EA92-4C46-98C0-066715F23D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702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cikit-learn.org/stable/modules/generated/sklearn.manifold.TSNE.html#sklearn.manifold.TSNE" TargetMode="External"/><Relationship Id="rId2" Type="http://schemas.openxmlformats.org/officeDocument/2006/relationships/hyperlink" Target="https://stats.stackexchange.com/questions/263539/k-means-clustering-on-the-output-of-t-sn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eonardoaraujosantos.gitbooks.io/artificial-inteligence/content/image_folder_3/animUpsampling.gif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keras.io/building-autoencoders-in-keras.html" TargetMode="External"/><Relationship Id="rId2" Type="http://schemas.openxmlformats.org/officeDocument/2006/relationships/hyperlink" Target="http://speech.ee.ntu.edu.tw/~tlkagk/courses_ML17_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ntier/keras-autoencoder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scikit-learn.org/stable/modules/generated/sklearn.cluster.KMean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andipanweb.files.wordpress.com/2017/03/kmeans1.gif?w=640&amp;zoom=2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cikit-learn.org/stable/modules/classes.html#module-sklearn.decomposition" TargetMode="External"/><Relationship Id="rId2" Type="http://schemas.openxmlformats.org/officeDocument/2006/relationships/hyperlink" Target="http://scikit-learn.org/stable/modules/generated/sklearn.decomposition.PCA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Hant" dirty="0"/>
              <a:t>Autoencoder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201</a:t>
            </a:r>
            <a:r>
              <a:rPr lang="en-US" altLang="zh-Hant" dirty="0"/>
              <a:t>80313</a:t>
            </a:r>
          </a:p>
          <a:p>
            <a:r>
              <a:rPr lang="zh-TW" altLang="en-US" dirty="0"/>
              <a:t>投資程設科 劉義瑋</a:t>
            </a:r>
          </a:p>
        </p:txBody>
      </p:sp>
    </p:spTree>
    <p:extLst>
      <p:ext uri="{BB962C8B-B14F-4D97-AF65-F5344CB8AC3E}">
        <p14:creationId xmlns:p14="http://schemas.microsoft.com/office/powerpoint/2010/main" val="1154892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C6B86B-C4A8-B847-ADE2-29F13BE27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Clustering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32B3DB-CB54-7340-B2B7-391C45FAB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Hant" altLang="en-US" sz="2000" dirty="0"/>
              <a:t>比較在 </a:t>
            </a:r>
            <a:r>
              <a:rPr lang="en-US" altLang="zh-Hant" sz="2000" dirty="0"/>
              <a:t>MNIST</a:t>
            </a:r>
            <a:r>
              <a:rPr lang="zh-Hant" altLang="en-US" sz="2000" dirty="0"/>
              <a:t> 上 </a:t>
            </a:r>
            <a:r>
              <a:rPr lang="en-US" altLang="zh-Hant" sz="2000" dirty="0"/>
              <a:t>PCA,</a:t>
            </a:r>
            <a:r>
              <a:rPr lang="zh-Hant" altLang="en-US" sz="2000" dirty="0"/>
              <a:t> </a:t>
            </a:r>
            <a:r>
              <a:rPr lang="en-US" altLang="zh-Hant" sz="2000" dirty="0"/>
              <a:t>Simple</a:t>
            </a:r>
            <a:r>
              <a:rPr lang="zh-Hant" altLang="en-US" sz="2000" dirty="0"/>
              <a:t> </a:t>
            </a:r>
            <a:r>
              <a:rPr lang="en-US" altLang="zh-Hant" sz="2000" dirty="0"/>
              <a:t>Autoencoder,</a:t>
            </a:r>
            <a:r>
              <a:rPr lang="zh-Hant" altLang="en-US" sz="2000" dirty="0"/>
              <a:t> </a:t>
            </a:r>
            <a:r>
              <a:rPr lang="en-US" altLang="zh-Hant" sz="2000" dirty="0"/>
              <a:t>Deep</a:t>
            </a:r>
            <a:r>
              <a:rPr lang="zh-Hant" altLang="en-US" sz="2000" dirty="0"/>
              <a:t> </a:t>
            </a:r>
            <a:r>
              <a:rPr lang="en-US" altLang="zh-Hant" sz="2000" dirty="0"/>
              <a:t>Autoencoder</a:t>
            </a:r>
            <a:r>
              <a:rPr lang="zh-Hant" altLang="en-US" sz="2000" dirty="0"/>
              <a:t> 降維到 </a:t>
            </a:r>
            <a:r>
              <a:rPr lang="en-US" altLang="zh-Hant" sz="2000" dirty="0"/>
              <a:t>2</a:t>
            </a:r>
            <a:r>
              <a:rPr lang="zh-Hant" altLang="en-US" sz="2000" dirty="0"/>
              <a:t> 維的分佈效果</a:t>
            </a:r>
            <a:endParaRPr lang="en-US" altLang="zh-Hant" sz="2000" dirty="0"/>
          </a:p>
          <a:p>
            <a:r>
              <a:rPr lang="zh-Hant" altLang="en-US" sz="2000" dirty="0"/>
              <a:t>動手試試看 </a:t>
            </a:r>
            <a:r>
              <a:rPr lang="en-US" altLang="zh-Hant" sz="2000" dirty="0"/>
              <a:t>2_Clustering.ipynb</a:t>
            </a:r>
          </a:p>
          <a:p>
            <a:r>
              <a:rPr lang="zh-Hant" altLang="en-US" sz="2000" dirty="0"/>
              <a:t>其他視覺化的方法</a:t>
            </a:r>
            <a:endParaRPr lang="en-US" altLang="zh-Hant" sz="2000" dirty="0"/>
          </a:p>
          <a:p>
            <a:pPr lvl="1"/>
            <a:r>
              <a:rPr lang="en-US" altLang="zh-Hant" sz="1600" dirty="0"/>
              <a:t>t-SNE:</a:t>
            </a:r>
            <a:r>
              <a:rPr lang="zh-Hant" altLang="en-US" sz="1600" dirty="0"/>
              <a:t> 將高維降到低維度（</a:t>
            </a:r>
            <a:r>
              <a:rPr lang="en-US" altLang="zh-Hant" sz="1600" dirty="0"/>
              <a:t>2,</a:t>
            </a:r>
            <a:r>
              <a:rPr lang="zh-Hant" altLang="en-US" sz="1600" dirty="0"/>
              <a:t> </a:t>
            </a:r>
            <a:r>
              <a:rPr lang="en-US" altLang="zh-Hant" sz="1600" dirty="0"/>
              <a:t>3 </a:t>
            </a:r>
            <a:r>
              <a:rPr lang="zh-Hant" altLang="en-US" sz="1600" dirty="0"/>
              <a:t>維）視覺化，通常會透過其他降維方式將原本的 </a:t>
            </a:r>
            <a:r>
              <a:rPr lang="en-US" altLang="zh-Hant" sz="1600" dirty="0"/>
              <a:t>data</a:t>
            </a:r>
            <a:r>
              <a:rPr lang="zh-Hant" altLang="en-US" sz="1600" dirty="0"/>
              <a:t> 降到一個較小的維度（如 </a:t>
            </a:r>
            <a:r>
              <a:rPr lang="en-US" altLang="zh-Hant" sz="1600" dirty="0"/>
              <a:t>64</a:t>
            </a:r>
            <a:r>
              <a:rPr lang="zh-Hant" altLang="en-US" sz="1600" dirty="0"/>
              <a:t> 維），再透過 </a:t>
            </a:r>
            <a:r>
              <a:rPr lang="en-US" altLang="zh-Hant" sz="1600" dirty="0"/>
              <a:t>t-SNE</a:t>
            </a:r>
            <a:r>
              <a:rPr lang="zh-Hant" altLang="en-US" sz="1600" dirty="0"/>
              <a:t> 視覺化</a:t>
            </a:r>
            <a:endParaRPr lang="en-US" altLang="zh-Hant" sz="1600" dirty="0"/>
          </a:p>
          <a:p>
            <a:pPr lvl="1"/>
            <a:r>
              <a:rPr lang="en-US" altLang="zh-Hant" sz="1600" dirty="0">
                <a:hlinkClick r:id="rId2"/>
              </a:rPr>
              <a:t>Could K-means clustering on the output of t-SNE ?</a:t>
            </a:r>
            <a:endParaRPr lang="en-US" altLang="zh-Hant" sz="1600" dirty="0"/>
          </a:p>
          <a:p>
            <a:pPr lvl="1"/>
            <a:r>
              <a:rPr lang="en-US" altLang="zh-Hant" sz="1600" dirty="0">
                <a:hlinkClick r:id="rId3"/>
              </a:rPr>
              <a:t>Scikit-learn</a:t>
            </a:r>
            <a:r>
              <a:rPr lang="zh-Hant" altLang="en-US" sz="1600" dirty="0">
                <a:hlinkClick r:id="rId3"/>
              </a:rPr>
              <a:t> </a:t>
            </a:r>
            <a:r>
              <a:rPr lang="en-US" altLang="zh-Hant" sz="1600" dirty="0">
                <a:hlinkClick r:id="rId3"/>
              </a:rPr>
              <a:t>t-SNE</a:t>
            </a:r>
            <a:endParaRPr lang="en-US" altLang="zh-Hant" sz="1600" dirty="0"/>
          </a:p>
          <a:p>
            <a:pPr lvl="1"/>
            <a:r>
              <a:rPr lang="en-US" altLang="zh-Hant" sz="1600" dirty="0"/>
              <a:t>2_t-SNE.ipynb</a:t>
            </a:r>
          </a:p>
        </p:txBody>
      </p:sp>
    </p:spTree>
    <p:extLst>
      <p:ext uri="{BB962C8B-B14F-4D97-AF65-F5344CB8AC3E}">
        <p14:creationId xmlns:p14="http://schemas.microsoft.com/office/powerpoint/2010/main" val="4229042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7AB1A6-3A5D-204D-91C3-A8CCA149C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t" dirty="0"/>
              <a:t>Deep</a:t>
            </a:r>
            <a:r>
              <a:rPr lang="zh-Hant" altLang="en-US" dirty="0"/>
              <a:t> </a:t>
            </a:r>
            <a:r>
              <a:rPr lang="en-US" altLang="zh-Hant" dirty="0"/>
              <a:t>Convolutional</a:t>
            </a:r>
            <a:r>
              <a:rPr lang="zh-Hant" altLang="en-US" dirty="0"/>
              <a:t> </a:t>
            </a:r>
            <a:r>
              <a:rPr lang="en-US" altLang="zh-Hant" dirty="0"/>
              <a:t>Autoencoder</a:t>
            </a:r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28AE343-A6C0-4340-ADCD-8BF2282E246E}"/>
              </a:ext>
            </a:extLst>
          </p:cNvPr>
          <p:cNvSpPr txBox="1"/>
          <p:nvPr/>
        </p:nvSpPr>
        <p:spPr>
          <a:xfrm>
            <a:off x="429370" y="5112057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28x28x1</a:t>
            </a:r>
            <a:endParaRPr kumimoji="1"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9F0178B-1667-D948-8D93-C2652BB022B8}"/>
              </a:ext>
            </a:extLst>
          </p:cNvPr>
          <p:cNvSpPr txBox="1"/>
          <p:nvPr/>
        </p:nvSpPr>
        <p:spPr>
          <a:xfrm>
            <a:off x="2144247" y="5112057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14x14x16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FACACA2-9E5D-BC4B-933D-BDE9C35A9AEC}"/>
              </a:ext>
            </a:extLst>
          </p:cNvPr>
          <p:cNvSpPr txBox="1"/>
          <p:nvPr/>
        </p:nvSpPr>
        <p:spPr>
          <a:xfrm>
            <a:off x="3976143" y="5112057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7x7x8</a:t>
            </a:r>
            <a:endParaRPr kumimoji="1"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B37016F-C0D9-D14B-9FE4-20BAA1B49D59}"/>
              </a:ext>
            </a:extLst>
          </p:cNvPr>
          <p:cNvSpPr txBox="1"/>
          <p:nvPr/>
        </p:nvSpPr>
        <p:spPr>
          <a:xfrm>
            <a:off x="5456981" y="5112057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4x4x8</a:t>
            </a:r>
            <a:endParaRPr kumimoji="1"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73148AF-7138-F04F-B84D-B4A911AE0FA6}"/>
              </a:ext>
            </a:extLst>
          </p:cNvPr>
          <p:cNvSpPr txBox="1"/>
          <p:nvPr/>
        </p:nvSpPr>
        <p:spPr>
          <a:xfrm>
            <a:off x="6937819" y="5112057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8x8x8</a:t>
            </a:r>
            <a:endParaRPr kumimoji="1" lang="zh-TW" altLang="en-US" dirty="0"/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5E3879B6-8FBE-CA4B-BEC2-F3E76D959D3B}"/>
              </a:ext>
            </a:extLst>
          </p:cNvPr>
          <p:cNvGrpSpPr/>
          <p:nvPr/>
        </p:nvGrpSpPr>
        <p:grpSpPr>
          <a:xfrm>
            <a:off x="662868" y="2032454"/>
            <a:ext cx="10576252" cy="2736574"/>
            <a:chOff x="662868" y="2032454"/>
            <a:chExt cx="10576252" cy="2736574"/>
          </a:xfrm>
        </p:grpSpPr>
        <p:sp>
          <p:nvSpPr>
            <p:cNvPr id="4" name="立方體 3">
              <a:extLst>
                <a:ext uri="{FF2B5EF4-FFF2-40B4-BE49-F238E27FC236}">
                  <a16:creationId xmlns:a16="http://schemas.microsoft.com/office/drawing/2014/main" id="{0A277944-A9B3-AB4C-B49F-C1B0F0B5482D}"/>
                </a:ext>
              </a:extLst>
            </p:cNvPr>
            <p:cNvSpPr/>
            <p:nvPr/>
          </p:nvSpPr>
          <p:spPr>
            <a:xfrm>
              <a:off x="662868" y="2032454"/>
              <a:ext cx="903136" cy="2639833"/>
            </a:xfrm>
            <a:prstGeom prst="cube">
              <a:avLst>
                <a:gd name="adj" fmla="val 8222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5" name="立方體 4">
              <a:extLst>
                <a:ext uri="{FF2B5EF4-FFF2-40B4-BE49-F238E27FC236}">
                  <a16:creationId xmlns:a16="http://schemas.microsoft.com/office/drawing/2014/main" id="{FF2964C9-6BCF-444E-B2C8-00A86303EF6F}"/>
                </a:ext>
              </a:extLst>
            </p:cNvPr>
            <p:cNvSpPr/>
            <p:nvPr/>
          </p:nvSpPr>
          <p:spPr>
            <a:xfrm>
              <a:off x="2242687" y="2687774"/>
              <a:ext cx="1214100" cy="1726758"/>
            </a:xfrm>
            <a:prstGeom prst="cube">
              <a:avLst>
                <a:gd name="adj" fmla="val 4436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6" name="立方體 5">
              <a:extLst>
                <a:ext uri="{FF2B5EF4-FFF2-40B4-BE49-F238E27FC236}">
                  <a16:creationId xmlns:a16="http://schemas.microsoft.com/office/drawing/2014/main" id="{F7476B76-EC96-B040-BA04-D96B76935AE0}"/>
                </a:ext>
              </a:extLst>
            </p:cNvPr>
            <p:cNvSpPr/>
            <p:nvPr/>
          </p:nvSpPr>
          <p:spPr>
            <a:xfrm>
              <a:off x="4133470" y="3107852"/>
              <a:ext cx="877455" cy="1094471"/>
            </a:xfrm>
            <a:prstGeom prst="cube">
              <a:avLst>
                <a:gd name="adj" fmla="val 4436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0" name="立方體 9">
              <a:extLst>
                <a:ext uri="{FF2B5EF4-FFF2-40B4-BE49-F238E27FC236}">
                  <a16:creationId xmlns:a16="http://schemas.microsoft.com/office/drawing/2014/main" id="{2A3C7961-E051-7149-A006-B124E43964B7}"/>
                </a:ext>
              </a:extLst>
            </p:cNvPr>
            <p:cNvSpPr/>
            <p:nvPr/>
          </p:nvSpPr>
          <p:spPr>
            <a:xfrm>
              <a:off x="5687608" y="3352370"/>
              <a:ext cx="526771" cy="657055"/>
            </a:xfrm>
            <a:prstGeom prst="cube">
              <a:avLst>
                <a:gd name="adj" fmla="val 4436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2" name="立方體 11">
              <a:extLst>
                <a:ext uri="{FF2B5EF4-FFF2-40B4-BE49-F238E27FC236}">
                  <a16:creationId xmlns:a16="http://schemas.microsoft.com/office/drawing/2014/main" id="{9DFAC5FA-8A9E-4B4C-8397-939DA1F8378B}"/>
                </a:ext>
              </a:extLst>
            </p:cNvPr>
            <p:cNvSpPr/>
            <p:nvPr/>
          </p:nvSpPr>
          <p:spPr>
            <a:xfrm>
              <a:off x="6891062" y="3107852"/>
              <a:ext cx="877455" cy="1094471"/>
            </a:xfrm>
            <a:prstGeom prst="cube">
              <a:avLst>
                <a:gd name="adj" fmla="val 4436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5" name="立方體 14">
              <a:extLst>
                <a:ext uri="{FF2B5EF4-FFF2-40B4-BE49-F238E27FC236}">
                  <a16:creationId xmlns:a16="http://schemas.microsoft.com/office/drawing/2014/main" id="{D9DC2960-D46A-0E4D-AD39-07DB9342FCB9}"/>
                </a:ext>
              </a:extLst>
            </p:cNvPr>
            <p:cNvSpPr/>
            <p:nvPr/>
          </p:nvSpPr>
          <p:spPr>
            <a:xfrm>
              <a:off x="8445200" y="2791708"/>
              <a:ext cx="1214100" cy="1726758"/>
            </a:xfrm>
            <a:prstGeom prst="cube">
              <a:avLst>
                <a:gd name="adj" fmla="val 4436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6" name="立方體 15">
              <a:extLst>
                <a:ext uri="{FF2B5EF4-FFF2-40B4-BE49-F238E27FC236}">
                  <a16:creationId xmlns:a16="http://schemas.microsoft.com/office/drawing/2014/main" id="{71EB0FF9-5891-8C4B-B327-7EE845CEA074}"/>
                </a:ext>
              </a:extLst>
            </p:cNvPr>
            <p:cNvSpPr/>
            <p:nvPr/>
          </p:nvSpPr>
          <p:spPr>
            <a:xfrm>
              <a:off x="10335984" y="2129195"/>
              <a:ext cx="903136" cy="2639833"/>
            </a:xfrm>
            <a:prstGeom prst="cube">
              <a:avLst>
                <a:gd name="adj" fmla="val 8222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2D00D1A-DF9B-2C43-A152-BC7EF442073F}"/>
              </a:ext>
            </a:extLst>
          </p:cNvPr>
          <p:cNvSpPr txBox="1"/>
          <p:nvPr/>
        </p:nvSpPr>
        <p:spPr>
          <a:xfrm>
            <a:off x="10250555" y="5111425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28x28x1</a:t>
            </a:r>
            <a:endParaRPr kumimoji="1" lang="zh-TW" altLang="en-US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4F8A9BB0-AF93-7D4F-A4B0-312A6C0571D3}"/>
              </a:ext>
            </a:extLst>
          </p:cNvPr>
          <p:cNvSpPr txBox="1"/>
          <p:nvPr/>
        </p:nvSpPr>
        <p:spPr>
          <a:xfrm>
            <a:off x="8418657" y="5112057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14x14x16</a:t>
            </a:r>
            <a:endParaRPr kumimoji="1" lang="zh-TW" altLang="en-US" dirty="0"/>
          </a:p>
        </p:txBody>
      </p:sp>
      <p:cxnSp>
        <p:nvCxnSpPr>
          <p:cNvPr id="21" name="直線箭頭接點 20">
            <a:extLst>
              <a:ext uri="{FF2B5EF4-FFF2-40B4-BE49-F238E27FC236}">
                <a16:creationId xmlns:a16="http://schemas.microsoft.com/office/drawing/2014/main" id="{51DC7200-861C-7F41-BDDF-3D2C293533D1}"/>
              </a:ext>
            </a:extLst>
          </p:cNvPr>
          <p:cNvCxnSpPr/>
          <p:nvPr/>
        </p:nvCxnSpPr>
        <p:spPr>
          <a:xfrm>
            <a:off x="1721922" y="3526971"/>
            <a:ext cx="422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箭頭接點 21">
            <a:extLst>
              <a:ext uri="{FF2B5EF4-FFF2-40B4-BE49-F238E27FC236}">
                <a16:creationId xmlns:a16="http://schemas.microsoft.com/office/drawing/2014/main" id="{009D3DE4-BFAC-5C4B-BDCC-94F91BC2F0EA}"/>
              </a:ext>
            </a:extLst>
          </p:cNvPr>
          <p:cNvCxnSpPr/>
          <p:nvPr/>
        </p:nvCxnSpPr>
        <p:spPr>
          <a:xfrm>
            <a:off x="3553818" y="3524991"/>
            <a:ext cx="422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線箭頭接點 22">
            <a:extLst>
              <a:ext uri="{FF2B5EF4-FFF2-40B4-BE49-F238E27FC236}">
                <a16:creationId xmlns:a16="http://schemas.microsoft.com/office/drawing/2014/main" id="{2C03E581-8958-7C47-BAD7-0C360ABD708D}"/>
              </a:ext>
            </a:extLst>
          </p:cNvPr>
          <p:cNvCxnSpPr/>
          <p:nvPr/>
        </p:nvCxnSpPr>
        <p:spPr>
          <a:xfrm>
            <a:off x="5151912" y="3691246"/>
            <a:ext cx="422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線箭頭接點 23">
            <a:extLst>
              <a:ext uri="{FF2B5EF4-FFF2-40B4-BE49-F238E27FC236}">
                <a16:creationId xmlns:a16="http://schemas.microsoft.com/office/drawing/2014/main" id="{9B0BAD88-7ECC-A440-B9CB-F2A5D5199531}"/>
              </a:ext>
            </a:extLst>
          </p:cNvPr>
          <p:cNvCxnSpPr/>
          <p:nvPr/>
        </p:nvCxnSpPr>
        <p:spPr>
          <a:xfrm>
            <a:off x="6363195" y="3665516"/>
            <a:ext cx="422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箭頭接點 24">
            <a:extLst>
              <a:ext uri="{FF2B5EF4-FFF2-40B4-BE49-F238E27FC236}">
                <a16:creationId xmlns:a16="http://schemas.microsoft.com/office/drawing/2014/main" id="{17F55DB6-9B64-6C4E-8208-96464A69188C}"/>
              </a:ext>
            </a:extLst>
          </p:cNvPr>
          <p:cNvCxnSpPr/>
          <p:nvPr/>
        </p:nvCxnSpPr>
        <p:spPr>
          <a:xfrm>
            <a:off x="7883236" y="3523011"/>
            <a:ext cx="422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箭頭接點 25">
            <a:extLst>
              <a:ext uri="{FF2B5EF4-FFF2-40B4-BE49-F238E27FC236}">
                <a16:creationId xmlns:a16="http://schemas.microsoft.com/office/drawing/2014/main" id="{29FE9F16-6C39-BC47-8829-3915F6F2B805}"/>
              </a:ext>
            </a:extLst>
          </p:cNvPr>
          <p:cNvCxnSpPr/>
          <p:nvPr/>
        </p:nvCxnSpPr>
        <p:spPr>
          <a:xfrm>
            <a:off x="9828230" y="3523011"/>
            <a:ext cx="422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1D98BCDC-CC9B-F248-888F-CC9152732CDE}"/>
              </a:ext>
            </a:extLst>
          </p:cNvPr>
          <p:cNvSpPr txBox="1"/>
          <p:nvPr/>
        </p:nvSpPr>
        <p:spPr>
          <a:xfrm>
            <a:off x="2207734" y="2015846"/>
            <a:ext cx="1284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t" dirty="0"/>
              <a:t>Conv2D</a:t>
            </a:r>
          </a:p>
          <a:p>
            <a:pPr algn="ctr"/>
            <a:r>
              <a:rPr kumimoji="1" lang="en-US" altLang="zh-Hant" dirty="0" err="1"/>
              <a:t>MaxPooling</a:t>
            </a:r>
            <a:endParaRPr kumimoji="1" lang="zh-TW" altLang="en-US"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9259EFB9-CB62-4D42-86F7-401CDB44ACC8}"/>
              </a:ext>
            </a:extLst>
          </p:cNvPr>
          <p:cNvSpPr txBox="1"/>
          <p:nvPr/>
        </p:nvSpPr>
        <p:spPr>
          <a:xfrm>
            <a:off x="3976143" y="2408293"/>
            <a:ext cx="1284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t" dirty="0"/>
              <a:t>Conv2D</a:t>
            </a:r>
          </a:p>
          <a:p>
            <a:pPr algn="ctr"/>
            <a:r>
              <a:rPr kumimoji="1" lang="en-US" altLang="zh-Hant" dirty="0" err="1"/>
              <a:t>MaxPooling</a:t>
            </a:r>
            <a:endParaRPr kumimoji="1" lang="zh-TW" altLang="en-US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848BC09A-7071-574D-A6D1-7A7578CEE908}"/>
              </a:ext>
            </a:extLst>
          </p:cNvPr>
          <p:cNvSpPr txBox="1"/>
          <p:nvPr/>
        </p:nvSpPr>
        <p:spPr>
          <a:xfrm>
            <a:off x="5308990" y="2493446"/>
            <a:ext cx="12840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t" dirty="0"/>
              <a:t>Conv2D</a:t>
            </a:r>
          </a:p>
          <a:p>
            <a:pPr algn="ctr"/>
            <a:r>
              <a:rPr kumimoji="1" lang="en-US" altLang="zh-Hant" dirty="0" err="1"/>
              <a:t>MaxPooling</a:t>
            </a:r>
            <a:endParaRPr kumimoji="1" lang="en-US" altLang="zh-Hant" dirty="0"/>
          </a:p>
          <a:p>
            <a:pPr algn="ctr"/>
            <a:r>
              <a:rPr kumimoji="1" lang="en-US" altLang="zh-Hant" dirty="0"/>
              <a:t>Conv2D</a:t>
            </a:r>
            <a:endParaRPr kumimoji="1" lang="zh-TW" altLang="en-US" dirty="0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38AB2150-1D30-B749-92F6-F25F016F20F3}"/>
              </a:ext>
            </a:extLst>
          </p:cNvPr>
          <p:cNvSpPr txBox="1"/>
          <p:nvPr/>
        </p:nvSpPr>
        <p:spPr>
          <a:xfrm>
            <a:off x="6673200" y="2408292"/>
            <a:ext cx="1313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t" dirty="0" err="1"/>
              <a:t>UpSampling</a:t>
            </a:r>
            <a:endParaRPr kumimoji="1" lang="en-US" altLang="zh-Hant" dirty="0"/>
          </a:p>
          <a:p>
            <a:pPr algn="ctr"/>
            <a:r>
              <a:rPr kumimoji="1" lang="en-US" altLang="zh-Hant" dirty="0"/>
              <a:t>Conv2D</a:t>
            </a:r>
            <a:endParaRPr kumimoji="1" lang="zh-TW" altLang="en-US" dirty="0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E6F0DF54-C2E9-8741-B946-4FEC9BDD04B1}"/>
              </a:ext>
            </a:extLst>
          </p:cNvPr>
          <p:cNvSpPr txBox="1"/>
          <p:nvPr/>
        </p:nvSpPr>
        <p:spPr>
          <a:xfrm>
            <a:off x="8441609" y="2145377"/>
            <a:ext cx="1313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t" dirty="0" err="1"/>
              <a:t>UpSampling</a:t>
            </a:r>
            <a:endParaRPr kumimoji="1" lang="en-US" altLang="zh-Hant" dirty="0"/>
          </a:p>
          <a:p>
            <a:pPr algn="ctr"/>
            <a:r>
              <a:rPr kumimoji="1" lang="en-US" altLang="zh-Hant" dirty="0"/>
              <a:t>Conv2D</a:t>
            </a:r>
            <a:endParaRPr kumimoji="1" lang="zh-TW" altLang="en-US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57508EF8-588F-8041-A8C9-AA991ED90ED3}"/>
              </a:ext>
            </a:extLst>
          </p:cNvPr>
          <p:cNvSpPr txBox="1"/>
          <p:nvPr/>
        </p:nvSpPr>
        <p:spPr>
          <a:xfrm>
            <a:off x="10078232" y="1504974"/>
            <a:ext cx="1313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t" dirty="0" err="1"/>
              <a:t>UpSampling</a:t>
            </a:r>
            <a:endParaRPr kumimoji="1" lang="en-US" altLang="zh-Hant" dirty="0"/>
          </a:p>
          <a:p>
            <a:pPr algn="ctr"/>
            <a:r>
              <a:rPr kumimoji="1" lang="en-US" altLang="zh-Hant" dirty="0"/>
              <a:t>Conv2D</a:t>
            </a:r>
            <a:endParaRPr kumimoji="1" lang="zh-TW" altLang="en-US" dirty="0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1D556C19-F6F2-FC48-94F7-D87EBC05BFB8}"/>
              </a:ext>
            </a:extLst>
          </p:cNvPr>
          <p:cNvSpPr txBox="1"/>
          <p:nvPr/>
        </p:nvSpPr>
        <p:spPr>
          <a:xfrm>
            <a:off x="662868" y="1680158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Input</a:t>
            </a:r>
            <a:endParaRPr kumimoji="1" lang="zh-TW" altLang="en-US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0780B95D-3D27-E140-8589-F2AB1093C913}"/>
              </a:ext>
            </a:extLst>
          </p:cNvPr>
          <p:cNvSpPr txBox="1"/>
          <p:nvPr/>
        </p:nvSpPr>
        <p:spPr>
          <a:xfrm>
            <a:off x="712403" y="6044289"/>
            <a:ext cx="2788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3_Conv_Autoencoder.ipynb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0186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057581-6406-2A44-8F4C-5ABA8FAC7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t" dirty="0" err="1"/>
              <a:t>Unpooling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F038180-B5A4-AE4E-A811-45A807652046}"/>
              </a:ext>
            </a:extLst>
          </p:cNvPr>
          <p:cNvSpPr/>
          <p:nvPr/>
        </p:nvSpPr>
        <p:spPr>
          <a:xfrm>
            <a:off x="663039" y="6205294"/>
            <a:ext cx="108659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600" dirty="0"/>
              <a:t>https://leonardoaraujosantos.gitbooks.io/artificial-inteligence/content/image_segmentation.html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D2D493D-4B2A-D84F-AE0A-2D072F1D5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150" y="1917700"/>
            <a:ext cx="82677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664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6C28C2-ABFB-BD4F-B878-BD51A278D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Deconvolution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1DC489B-80B3-8C4A-A9D3-476A56B37409}"/>
              </a:ext>
            </a:extLst>
          </p:cNvPr>
          <p:cNvSpPr/>
          <p:nvPr/>
        </p:nvSpPr>
        <p:spPr>
          <a:xfrm>
            <a:off x="663039" y="6205294"/>
            <a:ext cx="108659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600" dirty="0"/>
              <a:t>https://leonardoaraujosantos.gitbooks.io/artificial-inteligence/content/image_segmentation.html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513C147-C910-1D40-A4ED-A4D6FEDD793B}"/>
              </a:ext>
            </a:extLst>
          </p:cNvPr>
          <p:cNvSpPr txBox="1"/>
          <p:nvPr/>
        </p:nvSpPr>
        <p:spPr>
          <a:xfrm>
            <a:off x="4125428" y="5743629"/>
            <a:ext cx="39411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sz="2400" dirty="0"/>
              <a:t>Deconvolution</a:t>
            </a:r>
            <a:r>
              <a:rPr kumimoji="1" lang="zh-Hant" altLang="en-US" sz="2400" dirty="0"/>
              <a:t> </a:t>
            </a:r>
            <a:r>
              <a:rPr kumimoji="1" lang="en-US" altLang="zh-Hant" sz="2400" dirty="0"/>
              <a:t>is</a:t>
            </a:r>
            <a:r>
              <a:rPr kumimoji="1" lang="zh-Hant" altLang="en-US" sz="2400" dirty="0"/>
              <a:t> </a:t>
            </a:r>
            <a:r>
              <a:rPr kumimoji="1" lang="en-US" altLang="zh-Hant" sz="2400" dirty="0"/>
              <a:t>Convolution!</a:t>
            </a:r>
            <a:endParaRPr kumimoji="1" lang="zh-TW" altLang="en-US" sz="24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F87C6C3-0F9F-9A4C-A3D5-40091107D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375" y="2152353"/>
            <a:ext cx="8971147" cy="293287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8CB877F-D992-8948-AC90-8E3443AA3168}"/>
              </a:ext>
            </a:extLst>
          </p:cNvPr>
          <p:cNvSpPr txBox="1"/>
          <p:nvPr/>
        </p:nvSpPr>
        <p:spPr>
          <a:xfrm>
            <a:off x="5641164" y="5023673"/>
            <a:ext cx="6655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sz="2800" dirty="0">
                <a:hlinkClick r:id="rId3"/>
              </a:rPr>
              <a:t>GIF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0910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157854-BCAD-374E-A345-4AEC91A11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Plot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6FF5F9-50E3-344A-B5F5-8E8C98DD6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t" altLang="en-US" dirty="0"/>
              <a:t>比較三種 </a:t>
            </a:r>
            <a:r>
              <a:rPr kumimoji="1" lang="en-US" altLang="zh-Hant" dirty="0"/>
              <a:t>Autoencoder</a:t>
            </a:r>
            <a:r>
              <a:rPr kumimoji="1" lang="zh-Hant" altLang="en-US" dirty="0"/>
              <a:t> 的效果</a:t>
            </a:r>
            <a:endParaRPr kumimoji="1" lang="en-US" altLang="zh-Hant" dirty="0"/>
          </a:p>
          <a:p>
            <a:r>
              <a:rPr kumimoji="1" lang="en-US" altLang="zh-Hant" dirty="0"/>
              <a:t>4_Plot.ipynb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274E6BF-62F2-2C46-B598-4B71F0120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593" y="3102334"/>
            <a:ext cx="7213600" cy="28956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8E75BFC-0C9C-654B-A5FB-90DC7336E49D}"/>
              </a:ext>
            </a:extLst>
          </p:cNvPr>
          <p:cNvSpPr txBox="1"/>
          <p:nvPr/>
        </p:nvSpPr>
        <p:spPr>
          <a:xfrm>
            <a:off x="1351506" y="3275937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original</a:t>
            </a:r>
            <a:endParaRPr kumimoji="1"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ACBD71C-B2B3-1C4F-8188-F0746F5F9DF7}"/>
              </a:ext>
            </a:extLst>
          </p:cNvPr>
          <p:cNvSpPr txBox="1"/>
          <p:nvPr/>
        </p:nvSpPr>
        <p:spPr>
          <a:xfrm>
            <a:off x="1351505" y="4004630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simple</a:t>
            </a:r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7CB7AB-6E1D-9847-A216-DB38CE1FA671}"/>
              </a:ext>
            </a:extLst>
          </p:cNvPr>
          <p:cNvSpPr txBox="1"/>
          <p:nvPr/>
        </p:nvSpPr>
        <p:spPr>
          <a:xfrm>
            <a:off x="1393984" y="472146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deep</a:t>
            </a:r>
            <a:endParaRPr kumimoji="1"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CF8FBDB-A11E-5740-9B00-EDFB33828608}"/>
              </a:ext>
            </a:extLst>
          </p:cNvPr>
          <p:cNvSpPr txBox="1"/>
          <p:nvPr/>
        </p:nvSpPr>
        <p:spPr>
          <a:xfrm>
            <a:off x="1148661" y="5438298"/>
            <a:ext cx="1292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convolution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5490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AC5426-06CC-164A-BF49-22A309676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Hant" dirty="0"/>
              <a:t>De-noising</a:t>
            </a:r>
            <a:r>
              <a:rPr lang="zh-Hant" altLang="en-US" dirty="0"/>
              <a:t> </a:t>
            </a:r>
            <a:r>
              <a:rPr lang="en-US" altLang="zh-Hant" dirty="0"/>
              <a:t>Autoencoder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3D9FE92-DBDF-104B-BC5E-AE57A48093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67"/>
          <a:stretch/>
        </p:blipFill>
        <p:spPr>
          <a:xfrm>
            <a:off x="4587903" y="2856252"/>
            <a:ext cx="6659471" cy="250967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FD7108B-9145-0B4B-B54C-04BCD326E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249" y="3301070"/>
            <a:ext cx="1219696" cy="121969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FB3B855-0F4A-AF44-A715-9ADAD8C0B0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435497"/>
            <a:ext cx="998551" cy="998551"/>
          </a:xfrm>
          <a:prstGeom prst="rect">
            <a:avLst/>
          </a:prstGeom>
        </p:spPr>
      </p:pic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DC798FCE-05ED-6F4D-B408-5D9D16EF3A29}"/>
              </a:ext>
            </a:extLst>
          </p:cNvPr>
          <p:cNvCxnSpPr/>
          <p:nvPr/>
        </p:nvCxnSpPr>
        <p:spPr>
          <a:xfrm>
            <a:off x="1995777" y="3910918"/>
            <a:ext cx="5804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BB9B8420-C42E-934F-8909-416EE84E18C4}"/>
              </a:ext>
            </a:extLst>
          </p:cNvPr>
          <p:cNvCxnSpPr/>
          <p:nvPr/>
        </p:nvCxnSpPr>
        <p:spPr>
          <a:xfrm>
            <a:off x="3954945" y="3887266"/>
            <a:ext cx="5804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7DF574E-A11E-3548-A3F6-2DA179CFBFC7}"/>
              </a:ext>
            </a:extLst>
          </p:cNvPr>
          <p:cNvSpPr txBox="1"/>
          <p:nvPr/>
        </p:nvSpPr>
        <p:spPr>
          <a:xfrm>
            <a:off x="1929171" y="4087504"/>
            <a:ext cx="713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t" dirty="0"/>
              <a:t>Add</a:t>
            </a:r>
          </a:p>
          <a:p>
            <a:pPr algn="ctr"/>
            <a:r>
              <a:rPr kumimoji="1" lang="en-US" altLang="zh-Hant" dirty="0"/>
              <a:t>Noise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8F6B1DA-5C07-114A-8EF6-8B2AAF2326EC}"/>
              </a:ext>
            </a:extLst>
          </p:cNvPr>
          <p:cNvSpPr txBox="1"/>
          <p:nvPr/>
        </p:nvSpPr>
        <p:spPr>
          <a:xfrm>
            <a:off x="1185029" y="3009017"/>
            <a:ext cx="304892" cy="313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X</a:t>
            </a:r>
            <a:endParaRPr kumimoji="1"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A4B288A-5759-5D48-B2A6-E24097443E67}"/>
              </a:ext>
            </a:extLst>
          </p:cNvPr>
          <p:cNvSpPr txBox="1"/>
          <p:nvPr/>
        </p:nvSpPr>
        <p:spPr>
          <a:xfrm>
            <a:off x="3164599" y="301493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X’</a:t>
            </a:r>
            <a:endParaRPr kumimoji="1" lang="zh-TW" altLang="en-US" dirty="0"/>
          </a:p>
        </p:txBody>
      </p: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44390C08-0A3E-C446-997C-0A12025667A5}"/>
              </a:ext>
            </a:extLst>
          </p:cNvPr>
          <p:cNvGrpSpPr/>
          <p:nvPr/>
        </p:nvGrpSpPr>
        <p:grpSpPr>
          <a:xfrm>
            <a:off x="10057574" y="2970570"/>
            <a:ext cx="304892" cy="390088"/>
            <a:chOff x="10685727" y="5429033"/>
            <a:chExt cx="304892" cy="390088"/>
          </a:xfrm>
        </p:grpSpPr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63619AF8-7634-1940-B8B8-390EE978E2F5}"/>
                </a:ext>
              </a:extLst>
            </p:cNvPr>
            <p:cNvSpPr txBox="1"/>
            <p:nvPr/>
          </p:nvSpPr>
          <p:spPr>
            <a:xfrm>
              <a:off x="10685727" y="5517133"/>
              <a:ext cx="304892" cy="3019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Hant" dirty="0"/>
                <a:t>X</a:t>
              </a:r>
              <a:endParaRPr kumimoji="1" lang="zh-TW" altLang="en-US" dirty="0"/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FE09C48F-2969-A94D-86A0-83EE809C8746}"/>
                </a:ext>
              </a:extLst>
            </p:cNvPr>
            <p:cNvSpPr txBox="1"/>
            <p:nvPr/>
          </p:nvSpPr>
          <p:spPr>
            <a:xfrm>
              <a:off x="10685727" y="5429033"/>
              <a:ext cx="300082" cy="3019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Hant" dirty="0"/>
                <a:t>^</a:t>
              </a:r>
              <a:endParaRPr kumimoji="1" lang="zh-TW" altLang="en-US" dirty="0"/>
            </a:p>
          </p:txBody>
        </p:sp>
      </p:grp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B96E70D-F1C5-064E-BD30-D58D03175BA6}"/>
              </a:ext>
            </a:extLst>
          </p:cNvPr>
          <p:cNvSpPr txBox="1"/>
          <p:nvPr/>
        </p:nvSpPr>
        <p:spPr>
          <a:xfrm>
            <a:off x="712403" y="6044289"/>
            <a:ext cx="3310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5_De-noising_Autoencoder.ipynb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1094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21E353-2F60-3842-BD72-DBCC8DB5F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Pre-training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for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DNN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C7F9A4D-199B-1C4E-9526-1FB3DA32B746}"/>
              </a:ext>
            </a:extLst>
          </p:cNvPr>
          <p:cNvSpPr/>
          <p:nvPr/>
        </p:nvSpPr>
        <p:spPr>
          <a:xfrm>
            <a:off x="2612571" y="1900052"/>
            <a:ext cx="688769" cy="4203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D82D3DC-C920-574B-B702-6A60465DAC85}"/>
              </a:ext>
            </a:extLst>
          </p:cNvPr>
          <p:cNvSpPr/>
          <p:nvPr/>
        </p:nvSpPr>
        <p:spPr>
          <a:xfrm>
            <a:off x="5751615" y="3123210"/>
            <a:ext cx="688769" cy="1472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B2CC8B5-BD58-414C-B5FD-E96D280D0759}"/>
              </a:ext>
            </a:extLst>
          </p:cNvPr>
          <p:cNvSpPr/>
          <p:nvPr/>
        </p:nvSpPr>
        <p:spPr>
          <a:xfrm>
            <a:off x="4182093" y="2588821"/>
            <a:ext cx="688769" cy="2992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0858A9E8-34D5-E246-9587-C90DD02A5617}"/>
              </a:ext>
            </a:extLst>
          </p:cNvPr>
          <p:cNvCxnSpPr/>
          <p:nvPr/>
        </p:nvCxnSpPr>
        <p:spPr>
          <a:xfrm>
            <a:off x="3455719" y="3942608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C243196A-8779-3F45-B01B-E6B6B214C1FB}"/>
              </a:ext>
            </a:extLst>
          </p:cNvPr>
          <p:cNvCxnSpPr/>
          <p:nvPr/>
        </p:nvCxnSpPr>
        <p:spPr>
          <a:xfrm>
            <a:off x="5045033" y="3940629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9EF6D0D-1792-954F-AA1A-CBB2B4D17754}"/>
              </a:ext>
            </a:extLst>
          </p:cNvPr>
          <p:cNvSpPr txBox="1"/>
          <p:nvPr/>
        </p:nvSpPr>
        <p:spPr>
          <a:xfrm>
            <a:off x="2612571" y="6128615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4096</a:t>
            </a:r>
            <a:endParaRPr kumimoji="1"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8914606-F2D5-7A4D-ADDF-C9213FE97D1E}"/>
              </a:ext>
            </a:extLst>
          </p:cNvPr>
          <p:cNvSpPr txBox="1"/>
          <p:nvPr/>
        </p:nvSpPr>
        <p:spPr>
          <a:xfrm>
            <a:off x="4170617" y="575928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2048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3DFBCC5-5464-0E41-8A44-5B70B7928DB5}"/>
              </a:ext>
            </a:extLst>
          </p:cNvPr>
          <p:cNvSpPr txBox="1"/>
          <p:nvPr/>
        </p:nvSpPr>
        <p:spPr>
          <a:xfrm>
            <a:off x="5787641" y="475107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1024</a:t>
            </a:r>
            <a:endParaRPr kumimoji="1" lang="zh-TW" altLang="en-US" dirty="0"/>
          </a:p>
        </p:txBody>
      </p: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08B6E839-4482-BA4C-8A01-6F925B7AE429}"/>
              </a:ext>
            </a:extLst>
          </p:cNvPr>
          <p:cNvCxnSpPr/>
          <p:nvPr/>
        </p:nvCxnSpPr>
        <p:spPr>
          <a:xfrm>
            <a:off x="6646223" y="3940629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1396D09F-5FFF-5E49-BC80-ECC2C60ECA8E}"/>
              </a:ext>
            </a:extLst>
          </p:cNvPr>
          <p:cNvSpPr/>
          <p:nvPr/>
        </p:nvSpPr>
        <p:spPr>
          <a:xfrm>
            <a:off x="7362701" y="3431969"/>
            <a:ext cx="688769" cy="866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A9E8518-85C2-0D49-A2C0-653F97D3107D}"/>
              </a:ext>
            </a:extLst>
          </p:cNvPr>
          <p:cNvSpPr txBox="1"/>
          <p:nvPr/>
        </p:nvSpPr>
        <p:spPr>
          <a:xfrm>
            <a:off x="7439223" y="4334245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100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88789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21E353-2F60-3842-BD72-DBCC8DB5F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Pre-training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for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DNN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C7F9A4D-199B-1C4E-9526-1FB3DA32B746}"/>
              </a:ext>
            </a:extLst>
          </p:cNvPr>
          <p:cNvSpPr/>
          <p:nvPr/>
        </p:nvSpPr>
        <p:spPr>
          <a:xfrm>
            <a:off x="2612571" y="1900052"/>
            <a:ext cx="688769" cy="4203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B2CC8B5-BD58-414C-B5FD-E96D280D0759}"/>
              </a:ext>
            </a:extLst>
          </p:cNvPr>
          <p:cNvSpPr/>
          <p:nvPr/>
        </p:nvSpPr>
        <p:spPr>
          <a:xfrm>
            <a:off x="4182093" y="2588821"/>
            <a:ext cx="688769" cy="2992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0858A9E8-34D5-E246-9587-C90DD02A5617}"/>
              </a:ext>
            </a:extLst>
          </p:cNvPr>
          <p:cNvCxnSpPr/>
          <p:nvPr/>
        </p:nvCxnSpPr>
        <p:spPr>
          <a:xfrm>
            <a:off x="3455719" y="3942608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C243196A-8779-3F45-B01B-E6B6B214C1FB}"/>
              </a:ext>
            </a:extLst>
          </p:cNvPr>
          <p:cNvCxnSpPr/>
          <p:nvPr/>
        </p:nvCxnSpPr>
        <p:spPr>
          <a:xfrm>
            <a:off x="5045033" y="3940629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9EF6D0D-1792-954F-AA1A-CBB2B4D17754}"/>
              </a:ext>
            </a:extLst>
          </p:cNvPr>
          <p:cNvSpPr txBox="1"/>
          <p:nvPr/>
        </p:nvSpPr>
        <p:spPr>
          <a:xfrm>
            <a:off x="2612571" y="6128615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4096</a:t>
            </a:r>
            <a:endParaRPr kumimoji="1"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8914606-F2D5-7A4D-ADDF-C9213FE97D1E}"/>
              </a:ext>
            </a:extLst>
          </p:cNvPr>
          <p:cNvSpPr txBox="1"/>
          <p:nvPr/>
        </p:nvSpPr>
        <p:spPr>
          <a:xfrm>
            <a:off x="4170617" y="575928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2048</a:t>
            </a:r>
            <a:endParaRPr kumimoji="1" lang="zh-TW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B73FD01-C974-FE4A-B38C-B38E4F7B44AD}"/>
              </a:ext>
            </a:extLst>
          </p:cNvPr>
          <p:cNvSpPr/>
          <p:nvPr/>
        </p:nvSpPr>
        <p:spPr>
          <a:xfrm>
            <a:off x="5751615" y="1900052"/>
            <a:ext cx="688769" cy="4203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3CDCEBCE-0E20-C648-BB1B-0F4AA50BCC1A}"/>
              </a:ext>
            </a:extLst>
          </p:cNvPr>
          <p:cNvSpPr txBox="1"/>
          <p:nvPr/>
        </p:nvSpPr>
        <p:spPr>
          <a:xfrm>
            <a:off x="5751615" y="6128615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4096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1155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21E353-2F60-3842-BD72-DBCC8DB5F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Pre-training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for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DNN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C7F9A4D-199B-1C4E-9526-1FB3DA32B746}"/>
              </a:ext>
            </a:extLst>
          </p:cNvPr>
          <p:cNvSpPr/>
          <p:nvPr/>
        </p:nvSpPr>
        <p:spPr>
          <a:xfrm>
            <a:off x="2612571" y="1900052"/>
            <a:ext cx="688769" cy="4203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D82D3DC-C920-574B-B702-6A60465DAC85}"/>
              </a:ext>
            </a:extLst>
          </p:cNvPr>
          <p:cNvSpPr/>
          <p:nvPr/>
        </p:nvSpPr>
        <p:spPr>
          <a:xfrm>
            <a:off x="5751615" y="3123210"/>
            <a:ext cx="688769" cy="1472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B2CC8B5-BD58-414C-B5FD-E96D280D0759}"/>
              </a:ext>
            </a:extLst>
          </p:cNvPr>
          <p:cNvSpPr/>
          <p:nvPr/>
        </p:nvSpPr>
        <p:spPr>
          <a:xfrm>
            <a:off x="4182093" y="2588821"/>
            <a:ext cx="688769" cy="2992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0858A9E8-34D5-E246-9587-C90DD02A5617}"/>
              </a:ext>
            </a:extLst>
          </p:cNvPr>
          <p:cNvCxnSpPr/>
          <p:nvPr/>
        </p:nvCxnSpPr>
        <p:spPr>
          <a:xfrm>
            <a:off x="3455719" y="3942608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C243196A-8779-3F45-B01B-E6B6B214C1FB}"/>
              </a:ext>
            </a:extLst>
          </p:cNvPr>
          <p:cNvCxnSpPr/>
          <p:nvPr/>
        </p:nvCxnSpPr>
        <p:spPr>
          <a:xfrm>
            <a:off x="5045033" y="3940629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9EF6D0D-1792-954F-AA1A-CBB2B4D17754}"/>
              </a:ext>
            </a:extLst>
          </p:cNvPr>
          <p:cNvSpPr txBox="1"/>
          <p:nvPr/>
        </p:nvSpPr>
        <p:spPr>
          <a:xfrm>
            <a:off x="2612571" y="6128615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4096</a:t>
            </a:r>
            <a:endParaRPr kumimoji="1"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8914606-F2D5-7A4D-ADDF-C9213FE97D1E}"/>
              </a:ext>
            </a:extLst>
          </p:cNvPr>
          <p:cNvSpPr txBox="1"/>
          <p:nvPr/>
        </p:nvSpPr>
        <p:spPr>
          <a:xfrm>
            <a:off x="4170617" y="575928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2048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3DFBCC5-5464-0E41-8A44-5B70B7928DB5}"/>
              </a:ext>
            </a:extLst>
          </p:cNvPr>
          <p:cNvSpPr txBox="1"/>
          <p:nvPr/>
        </p:nvSpPr>
        <p:spPr>
          <a:xfrm>
            <a:off x="5787641" y="475107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1024</a:t>
            </a:r>
            <a:endParaRPr kumimoji="1" lang="zh-TW" altLang="en-US" dirty="0"/>
          </a:p>
        </p:txBody>
      </p: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08B6E839-4482-BA4C-8A01-6F925B7AE429}"/>
              </a:ext>
            </a:extLst>
          </p:cNvPr>
          <p:cNvCxnSpPr/>
          <p:nvPr/>
        </p:nvCxnSpPr>
        <p:spPr>
          <a:xfrm>
            <a:off x="6646223" y="3940629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87498247-F42E-E741-8F86-41B1C7FFDE9A}"/>
              </a:ext>
            </a:extLst>
          </p:cNvPr>
          <p:cNvSpPr/>
          <p:nvPr/>
        </p:nvSpPr>
        <p:spPr>
          <a:xfrm>
            <a:off x="7368639" y="2588821"/>
            <a:ext cx="688769" cy="2992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9AE784E-1F5F-7841-8014-CABBE783FD63}"/>
              </a:ext>
            </a:extLst>
          </p:cNvPr>
          <p:cNvSpPr txBox="1"/>
          <p:nvPr/>
        </p:nvSpPr>
        <p:spPr>
          <a:xfrm>
            <a:off x="7357163" y="575928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2048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51086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21E353-2F60-3842-BD72-DBCC8DB5F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Pre-training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for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DNN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C7F9A4D-199B-1C4E-9526-1FB3DA32B746}"/>
              </a:ext>
            </a:extLst>
          </p:cNvPr>
          <p:cNvSpPr/>
          <p:nvPr/>
        </p:nvSpPr>
        <p:spPr>
          <a:xfrm>
            <a:off x="2612571" y="1900052"/>
            <a:ext cx="688769" cy="4203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D82D3DC-C920-574B-B702-6A60465DAC85}"/>
              </a:ext>
            </a:extLst>
          </p:cNvPr>
          <p:cNvSpPr/>
          <p:nvPr/>
        </p:nvSpPr>
        <p:spPr>
          <a:xfrm>
            <a:off x="5751615" y="3123210"/>
            <a:ext cx="688769" cy="1472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B2CC8B5-BD58-414C-B5FD-E96D280D0759}"/>
              </a:ext>
            </a:extLst>
          </p:cNvPr>
          <p:cNvSpPr/>
          <p:nvPr/>
        </p:nvSpPr>
        <p:spPr>
          <a:xfrm>
            <a:off x="4182093" y="2588821"/>
            <a:ext cx="688769" cy="2992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0858A9E8-34D5-E246-9587-C90DD02A5617}"/>
              </a:ext>
            </a:extLst>
          </p:cNvPr>
          <p:cNvCxnSpPr/>
          <p:nvPr/>
        </p:nvCxnSpPr>
        <p:spPr>
          <a:xfrm>
            <a:off x="3455719" y="3942608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C243196A-8779-3F45-B01B-E6B6B214C1FB}"/>
              </a:ext>
            </a:extLst>
          </p:cNvPr>
          <p:cNvCxnSpPr/>
          <p:nvPr/>
        </p:nvCxnSpPr>
        <p:spPr>
          <a:xfrm>
            <a:off x="5045033" y="3940629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9EF6D0D-1792-954F-AA1A-CBB2B4D17754}"/>
              </a:ext>
            </a:extLst>
          </p:cNvPr>
          <p:cNvSpPr txBox="1"/>
          <p:nvPr/>
        </p:nvSpPr>
        <p:spPr>
          <a:xfrm>
            <a:off x="2612571" y="6128615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4096</a:t>
            </a:r>
            <a:endParaRPr kumimoji="1"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8914606-F2D5-7A4D-ADDF-C9213FE97D1E}"/>
              </a:ext>
            </a:extLst>
          </p:cNvPr>
          <p:cNvSpPr txBox="1"/>
          <p:nvPr/>
        </p:nvSpPr>
        <p:spPr>
          <a:xfrm>
            <a:off x="4170617" y="575928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2048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3DFBCC5-5464-0E41-8A44-5B70B7928DB5}"/>
              </a:ext>
            </a:extLst>
          </p:cNvPr>
          <p:cNvSpPr txBox="1"/>
          <p:nvPr/>
        </p:nvSpPr>
        <p:spPr>
          <a:xfrm>
            <a:off x="5787641" y="475107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1024</a:t>
            </a:r>
            <a:endParaRPr kumimoji="1" lang="zh-TW" altLang="en-US" dirty="0"/>
          </a:p>
        </p:txBody>
      </p: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08B6E839-4482-BA4C-8A01-6F925B7AE429}"/>
              </a:ext>
            </a:extLst>
          </p:cNvPr>
          <p:cNvCxnSpPr/>
          <p:nvPr/>
        </p:nvCxnSpPr>
        <p:spPr>
          <a:xfrm>
            <a:off x="6646223" y="3940629"/>
            <a:ext cx="510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1396D09F-5FFF-5E49-BC80-ECC2C60ECA8E}"/>
              </a:ext>
            </a:extLst>
          </p:cNvPr>
          <p:cNvSpPr/>
          <p:nvPr/>
        </p:nvSpPr>
        <p:spPr>
          <a:xfrm>
            <a:off x="7362701" y="3431969"/>
            <a:ext cx="688769" cy="866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A9E8518-85C2-0D49-A2C0-653F97D3107D}"/>
              </a:ext>
            </a:extLst>
          </p:cNvPr>
          <p:cNvSpPr txBox="1"/>
          <p:nvPr/>
        </p:nvSpPr>
        <p:spPr>
          <a:xfrm>
            <a:off x="7439223" y="4334245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100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9071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ant" dirty="0"/>
              <a:t>Introduction</a:t>
            </a:r>
            <a:endParaRPr lang="en-US" altLang="zh-TW" dirty="0"/>
          </a:p>
          <a:p>
            <a:r>
              <a:rPr lang="en-US" altLang="zh-TW" dirty="0"/>
              <a:t>Auto</a:t>
            </a:r>
            <a:r>
              <a:rPr lang="en-US" altLang="zh-Hant" dirty="0"/>
              <a:t>e</a:t>
            </a:r>
            <a:r>
              <a:rPr lang="en-US" altLang="zh-TW" dirty="0"/>
              <a:t>ncoder</a:t>
            </a:r>
            <a:endParaRPr lang="en-US" altLang="zh-Hant" dirty="0"/>
          </a:p>
          <a:p>
            <a:pPr lvl="1"/>
            <a:r>
              <a:rPr lang="en-US" altLang="zh-Hant" dirty="0"/>
              <a:t>Simple</a:t>
            </a:r>
            <a:r>
              <a:rPr lang="zh-Hant" altLang="en-US" dirty="0"/>
              <a:t> </a:t>
            </a:r>
            <a:r>
              <a:rPr lang="en-US" altLang="zh-Hant" dirty="0"/>
              <a:t>Autoencoder</a:t>
            </a:r>
          </a:p>
          <a:p>
            <a:pPr lvl="1"/>
            <a:r>
              <a:rPr lang="en-US" altLang="zh-Hant" dirty="0"/>
              <a:t>Deep</a:t>
            </a:r>
            <a:r>
              <a:rPr lang="zh-Hant" altLang="en-US" dirty="0"/>
              <a:t> </a:t>
            </a:r>
            <a:r>
              <a:rPr lang="en-US" altLang="zh-Hant" dirty="0"/>
              <a:t>Autoencoder</a:t>
            </a:r>
          </a:p>
          <a:p>
            <a:pPr lvl="1"/>
            <a:r>
              <a:rPr lang="en-US" altLang="zh-Hant" dirty="0"/>
              <a:t>Deep</a:t>
            </a:r>
            <a:r>
              <a:rPr lang="zh-Hant" altLang="en-US" dirty="0"/>
              <a:t> </a:t>
            </a:r>
            <a:r>
              <a:rPr lang="en-US" altLang="zh-Hant" dirty="0"/>
              <a:t>Convolutional</a:t>
            </a:r>
            <a:r>
              <a:rPr lang="zh-Hant" altLang="en-US" dirty="0"/>
              <a:t> </a:t>
            </a:r>
            <a:r>
              <a:rPr lang="en-US" altLang="zh-Hant" dirty="0"/>
              <a:t>Autoencoder</a:t>
            </a:r>
          </a:p>
          <a:p>
            <a:pPr lvl="1"/>
            <a:r>
              <a:rPr lang="en-US" altLang="zh-Hant" dirty="0"/>
              <a:t>De-noising</a:t>
            </a:r>
            <a:r>
              <a:rPr lang="zh-Hant" altLang="en-US" dirty="0"/>
              <a:t> </a:t>
            </a:r>
            <a:r>
              <a:rPr lang="en-US" altLang="zh-Hant" dirty="0"/>
              <a:t>Autoencoder</a:t>
            </a:r>
          </a:p>
          <a:p>
            <a:pPr lvl="1"/>
            <a:r>
              <a:rPr lang="en-US" altLang="zh-Hant" dirty="0"/>
              <a:t>Pre-training</a:t>
            </a:r>
            <a:r>
              <a:rPr lang="zh-Hant" altLang="en-US" dirty="0"/>
              <a:t> </a:t>
            </a:r>
            <a:r>
              <a:rPr lang="en-US" altLang="zh-Hant" dirty="0"/>
              <a:t>for</a:t>
            </a:r>
            <a:r>
              <a:rPr lang="zh-Hant" altLang="en-US" dirty="0"/>
              <a:t> </a:t>
            </a:r>
            <a:r>
              <a:rPr lang="en-US" altLang="zh-Hant" dirty="0"/>
              <a:t>DNN</a:t>
            </a:r>
          </a:p>
        </p:txBody>
      </p:sp>
    </p:spTree>
    <p:extLst>
      <p:ext uri="{BB962C8B-B14F-4D97-AF65-F5344CB8AC3E}">
        <p14:creationId xmlns:p14="http://schemas.microsoft.com/office/powerpoint/2010/main" val="2509534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C32A43-DEFF-0947-B92A-ED65E78A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Generation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?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1809A48-F036-7F41-8E92-24AC3A06A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905" y="2746455"/>
            <a:ext cx="8108189" cy="250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702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C32A43-DEFF-0947-B92A-ED65E78A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Generation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?</a:t>
            </a:r>
            <a:endParaRPr kumimoji="1"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40BB806-2B67-C24D-A4A3-562446370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244" y="1535192"/>
            <a:ext cx="8443511" cy="466356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AE78E9E-D4F4-1943-8916-E561D2182768}"/>
              </a:ext>
            </a:extLst>
          </p:cNvPr>
          <p:cNvSpPr/>
          <p:nvPr/>
        </p:nvSpPr>
        <p:spPr>
          <a:xfrm>
            <a:off x="3047999" y="6397675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TW" altLang="en-US" sz="1400" dirty="0"/>
              <a:t>http://speech.ee.ntu.edu.tw/~tlkagk/courses/ML_2017/Lecture/auto.pdf</a:t>
            </a:r>
          </a:p>
        </p:txBody>
      </p:sp>
    </p:spTree>
    <p:extLst>
      <p:ext uri="{BB962C8B-B14F-4D97-AF65-F5344CB8AC3E}">
        <p14:creationId xmlns:p14="http://schemas.microsoft.com/office/powerpoint/2010/main" val="1936465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B4537F-724E-944A-905D-15147F241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45932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Hant" dirty="0"/>
              <a:t>To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be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continued…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963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432539-B7CA-884A-9178-D3866EB7F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Reference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147233-A545-4842-8B9B-BE54EAF57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http://speech.ee.ntu.edu.tw/~tlkagk/courses_ML17_2.html</a:t>
            </a:r>
            <a:endParaRPr kumimoji="1" lang="en-US" altLang="zh-TW" dirty="0"/>
          </a:p>
          <a:p>
            <a:r>
              <a:rPr kumimoji="1" lang="en-US" altLang="zh-TW" dirty="0">
                <a:hlinkClick r:id="rId3"/>
              </a:rPr>
              <a:t>https://blog.keras.io/building-autoencoders-in-keras.html</a:t>
            </a:r>
            <a:endParaRPr kumimoji="1" lang="en-US" altLang="zh-TW" dirty="0"/>
          </a:p>
          <a:p>
            <a:r>
              <a:rPr kumimoji="1" lang="en-US" altLang="zh-TW" dirty="0">
                <a:hlinkClick r:id="rId4"/>
              </a:rPr>
              <a:t>https://github.com/Rentier/keras-autoencoder</a:t>
            </a:r>
            <a:endParaRPr kumimoji="1" lang="en-US" altLang="zh-TW" dirty="0"/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1932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374122-3959-7C41-B726-D57798581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t" dirty="0"/>
              <a:t>Autoencoder</a:t>
            </a:r>
            <a:endParaRPr kumimoji="1"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6197D4-5644-9D40-AE2C-525550B57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Hant" sz="2000" dirty="0"/>
              <a:t>Unsupervised</a:t>
            </a:r>
            <a:r>
              <a:rPr kumimoji="1" lang="zh-Hant" altLang="en-US" sz="2000" dirty="0"/>
              <a:t> </a:t>
            </a:r>
            <a:r>
              <a:rPr kumimoji="1" lang="en-US" altLang="zh-Hant" sz="2000" dirty="0"/>
              <a:t>learning</a:t>
            </a:r>
          </a:p>
          <a:p>
            <a:r>
              <a:rPr lang="en-US" altLang="zh-TW" sz="2000" dirty="0" err="1"/>
              <a:t>LeCun</a:t>
            </a:r>
            <a:r>
              <a:rPr lang="en-US" altLang="zh-TW" sz="2000" dirty="0"/>
              <a:t>, 1987; </a:t>
            </a:r>
            <a:r>
              <a:rPr lang="en-US" altLang="zh-TW" sz="2000" dirty="0" err="1"/>
              <a:t>Bourlard</a:t>
            </a:r>
            <a:r>
              <a:rPr lang="en-US" altLang="zh-TW" sz="2000" dirty="0"/>
              <a:t> and Kamp, 1988; Hinton and Zemel,1994</a:t>
            </a:r>
          </a:p>
          <a:p>
            <a:r>
              <a:rPr lang="en-US" altLang="zh-TW" sz="2000" dirty="0"/>
              <a:t>Hinton, Geoffrey E., and </a:t>
            </a:r>
            <a:r>
              <a:rPr lang="en-US" altLang="zh-TW" sz="2000" dirty="0" err="1"/>
              <a:t>Ruslan</a:t>
            </a:r>
            <a:r>
              <a:rPr lang="en-US" altLang="zh-TW" sz="2000" dirty="0"/>
              <a:t> R. </a:t>
            </a:r>
            <a:r>
              <a:rPr lang="en-US" altLang="zh-TW" sz="2000" dirty="0" err="1"/>
              <a:t>Salakhutdinov</a:t>
            </a:r>
            <a:r>
              <a:rPr lang="en-US" altLang="zh-TW" sz="2000" dirty="0"/>
              <a:t>. "Reducing the dimensionality of data with neural networks." Science 313.5786 (2006): 504-507</a:t>
            </a:r>
          </a:p>
          <a:p>
            <a:endParaRPr kumimoji="1" lang="zh-TW" altLang="en-US" sz="20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7A0AFEA-00A1-514E-8522-B93AEE02A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246" y="3667285"/>
            <a:ext cx="8108189" cy="250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34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FA7989-F84A-5445-B09B-E9DC14029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Unsupervised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Learning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DA5B40B-4EB4-4240-828F-6966A147A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Hant" dirty="0"/>
              <a:t>Clustering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&amp;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Dimension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Reduction</a:t>
            </a:r>
          </a:p>
          <a:p>
            <a:pPr lvl="1"/>
            <a:r>
              <a:rPr kumimoji="1" lang="en-US" altLang="zh-Hant" dirty="0"/>
              <a:t>K-means</a:t>
            </a:r>
          </a:p>
          <a:p>
            <a:pPr lvl="1"/>
            <a:r>
              <a:rPr kumimoji="1" lang="en-US" altLang="zh-Hant" dirty="0"/>
              <a:t>PCA</a:t>
            </a:r>
          </a:p>
          <a:p>
            <a:pPr lvl="1"/>
            <a:r>
              <a:rPr kumimoji="1" lang="en-US" altLang="zh-Hant" dirty="0"/>
              <a:t>Autoencoder</a:t>
            </a:r>
          </a:p>
          <a:p>
            <a:r>
              <a:rPr kumimoji="1" lang="en-US" altLang="zh-Hant" dirty="0"/>
              <a:t>Generation</a:t>
            </a:r>
          </a:p>
          <a:p>
            <a:pPr lvl="1"/>
            <a:r>
              <a:rPr kumimoji="1" lang="en-US" altLang="zh-Hant" dirty="0"/>
              <a:t>Autoencoder</a:t>
            </a:r>
          </a:p>
          <a:p>
            <a:pPr lvl="1"/>
            <a:r>
              <a:rPr kumimoji="1" lang="en-US" altLang="zh-Hant" dirty="0"/>
              <a:t>GAN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5849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65C4C1-FCCD-E848-89FE-05205EF03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K-means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2D1F6D-7B06-8947-8E3B-EB61E11C7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Hant" altLang="en-US" sz="2000" dirty="0"/>
              <a:t>將資料分為 </a:t>
            </a:r>
            <a:r>
              <a:rPr kumimoji="1" lang="en-US" altLang="zh-Hant" sz="2000" dirty="0"/>
              <a:t>K </a:t>
            </a:r>
            <a:r>
              <a:rPr kumimoji="1" lang="zh-Hant" altLang="en-US" sz="2000" dirty="0"/>
              <a:t>群</a:t>
            </a:r>
            <a:endParaRPr kumimoji="1" lang="en-US" altLang="zh-Hant" sz="2000" dirty="0"/>
          </a:p>
          <a:p>
            <a:r>
              <a:rPr kumimoji="1" lang="en-US" altLang="zh-Hant" sz="2000" dirty="0">
                <a:hlinkClick r:id="rId2"/>
              </a:rPr>
              <a:t>Scikit-learn</a:t>
            </a:r>
            <a:r>
              <a:rPr kumimoji="1" lang="zh-Hant" altLang="en-US" sz="2000" dirty="0">
                <a:hlinkClick r:id="rId2"/>
              </a:rPr>
              <a:t> </a:t>
            </a:r>
            <a:r>
              <a:rPr kumimoji="1" lang="en-US" altLang="zh-Hant" sz="2000" dirty="0">
                <a:hlinkClick r:id="rId2"/>
              </a:rPr>
              <a:t>K-means</a:t>
            </a:r>
            <a:endParaRPr kumimoji="1" lang="zh-TW" altLang="en-US" sz="20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D79D9F2-9144-294F-B41C-A61CAFA4B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615" y="2957779"/>
            <a:ext cx="7074000" cy="23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A739155D-7810-0949-A15C-C5B57E9126F8}"/>
              </a:ext>
            </a:extLst>
          </p:cNvPr>
          <p:cNvSpPr txBox="1"/>
          <p:nvPr/>
        </p:nvSpPr>
        <p:spPr>
          <a:xfrm>
            <a:off x="5526831" y="5924713"/>
            <a:ext cx="6655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sz="2800" dirty="0">
                <a:hlinkClick r:id="rId4"/>
              </a:rPr>
              <a:t>GIF</a:t>
            </a:r>
            <a:endParaRPr kumimoji="1" lang="zh-TW" altLang="en-US" sz="2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5504E2A-5094-AD47-9C2B-D0EAB7A9750B}"/>
              </a:ext>
            </a:extLst>
          </p:cNvPr>
          <p:cNvSpPr txBox="1"/>
          <p:nvPr/>
        </p:nvSpPr>
        <p:spPr>
          <a:xfrm>
            <a:off x="3427698" y="5450716"/>
            <a:ext cx="4863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600" dirty="0"/>
              <a:t>https://</a:t>
            </a:r>
            <a:r>
              <a:rPr kumimoji="1" lang="en-US" altLang="zh-TW" sz="1600" dirty="0" err="1"/>
              <a:t>dotblogs.com.tw</a:t>
            </a:r>
            <a:r>
              <a:rPr kumimoji="1" lang="en-US" altLang="zh-TW" sz="1600" dirty="0"/>
              <a:t>/dragon229/2013/02/04/89919</a:t>
            </a:r>
            <a:endParaRPr kumimoji="1" lang="zh-TW" altLang="en-US" sz="1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80E6FCA-F995-F449-89FB-885CE114613B}"/>
              </a:ext>
            </a:extLst>
          </p:cNvPr>
          <p:cNvSpPr txBox="1"/>
          <p:nvPr/>
        </p:nvSpPr>
        <p:spPr>
          <a:xfrm>
            <a:off x="5538051" y="2453004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K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=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3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50721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EA9B1B-8AA8-0D4C-AFE9-EF5A41005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t" dirty="0"/>
              <a:t>PCA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BB06B5-7FBF-5C4D-B14D-0CA5B179F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000" dirty="0"/>
              <a:t>Principal component analysis (PCA)</a:t>
            </a:r>
          </a:p>
          <a:p>
            <a:r>
              <a:rPr kumimoji="1" lang="en-US" altLang="zh-Hant" sz="2000" dirty="0"/>
              <a:t>0_PCA.ipynb</a:t>
            </a:r>
          </a:p>
          <a:p>
            <a:r>
              <a:rPr kumimoji="1" lang="en-US" altLang="zh-Hant" sz="2000" dirty="0"/>
              <a:t>More</a:t>
            </a:r>
          </a:p>
          <a:p>
            <a:pPr lvl="1"/>
            <a:r>
              <a:rPr kumimoji="1" lang="en-US" altLang="zh-Hant" sz="1800" dirty="0">
                <a:hlinkClick r:id="rId2"/>
              </a:rPr>
              <a:t>Scikit-learn</a:t>
            </a:r>
            <a:r>
              <a:rPr kumimoji="1" lang="zh-Hant" altLang="en-US" sz="1800" dirty="0">
                <a:hlinkClick r:id="rId2"/>
              </a:rPr>
              <a:t> </a:t>
            </a:r>
            <a:r>
              <a:rPr kumimoji="1" lang="en-US" altLang="zh-Hant" sz="1800" dirty="0">
                <a:hlinkClick r:id="rId2"/>
              </a:rPr>
              <a:t>PCA</a:t>
            </a:r>
            <a:endParaRPr kumimoji="1" lang="en-US" altLang="zh-Hant" sz="1800" dirty="0"/>
          </a:p>
          <a:p>
            <a:pPr lvl="1"/>
            <a:r>
              <a:rPr kumimoji="1" lang="en-US" altLang="zh-Hant" sz="1800" dirty="0">
                <a:hlinkClick r:id="rId3"/>
              </a:rPr>
              <a:t>Scikit-learn</a:t>
            </a:r>
            <a:r>
              <a:rPr kumimoji="1" lang="zh-Hant" altLang="en-US" sz="1800" dirty="0">
                <a:hlinkClick r:id="rId3"/>
              </a:rPr>
              <a:t> </a:t>
            </a:r>
            <a:r>
              <a:rPr kumimoji="1" lang="en-US" altLang="zh-Hant" sz="1800" dirty="0">
                <a:hlinkClick r:id="rId3"/>
              </a:rPr>
              <a:t>Matrix</a:t>
            </a:r>
            <a:r>
              <a:rPr kumimoji="1" lang="zh-Hant" altLang="en-US" sz="1800" dirty="0">
                <a:hlinkClick r:id="rId3"/>
              </a:rPr>
              <a:t> </a:t>
            </a:r>
            <a:r>
              <a:rPr kumimoji="1" lang="en-US" altLang="zh-Hant" sz="1800" dirty="0">
                <a:hlinkClick r:id="rId3"/>
              </a:rPr>
              <a:t>Decomposition</a:t>
            </a:r>
            <a:endParaRPr kumimoji="1" lang="zh-TW" altLang="en-US" sz="1800" dirty="0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7A747D93-A84F-D644-ACB3-8749145EBAB1}"/>
              </a:ext>
            </a:extLst>
          </p:cNvPr>
          <p:cNvGrpSpPr/>
          <p:nvPr/>
        </p:nvGrpSpPr>
        <p:grpSpPr>
          <a:xfrm>
            <a:off x="2673350" y="3717736"/>
            <a:ext cx="6845300" cy="2979410"/>
            <a:chOff x="2673350" y="3654126"/>
            <a:chExt cx="6845300" cy="2979410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31FE482A-8CDD-CA48-82AE-A30EC96BA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73350" y="3654126"/>
              <a:ext cx="6845300" cy="2717800"/>
            </a:xfrm>
            <a:prstGeom prst="rect">
              <a:avLst/>
            </a:prstGeom>
          </p:spPr>
        </p:pic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13F34F5B-A941-1049-8706-F6598364AF3C}"/>
                </a:ext>
              </a:extLst>
            </p:cNvPr>
            <p:cNvSpPr txBox="1"/>
            <p:nvPr/>
          </p:nvSpPr>
          <p:spPr>
            <a:xfrm>
              <a:off x="4193876" y="6371926"/>
              <a:ext cx="38042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100" dirty="0"/>
                <a:t>http://</a:t>
              </a:r>
              <a:r>
                <a:rPr kumimoji="1" lang="en-US" altLang="zh-TW" sz="1100" dirty="0" err="1"/>
                <a:t>www.nlpca.org</a:t>
              </a:r>
              <a:r>
                <a:rPr kumimoji="1" lang="en-US" altLang="zh-TW" sz="1100" dirty="0"/>
                <a:t>/</a:t>
              </a:r>
              <a:r>
                <a:rPr kumimoji="1" lang="en-US" altLang="zh-TW" sz="1100" dirty="0" err="1"/>
                <a:t>pca_principal_component_analysis.html</a:t>
              </a:r>
              <a:endParaRPr kumimoji="1" lang="zh-TW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6896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9147F4-43C6-4745-B76C-4C08A62A2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t" dirty="0"/>
              <a:t>Autoencoder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42C8095-8FAA-8446-BED6-755D40F9E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905" y="2746455"/>
            <a:ext cx="8108189" cy="250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33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E8F664-5D9A-7844-A2C8-51C87F95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Hant" dirty="0"/>
              <a:t>Simple</a:t>
            </a:r>
            <a:r>
              <a:rPr lang="zh-Hant" altLang="en-US" dirty="0"/>
              <a:t> </a:t>
            </a:r>
            <a:r>
              <a:rPr lang="en-US" altLang="zh-Hant" dirty="0"/>
              <a:t>Autoencoder</a:t>
            </a:r>
            <a:endParaRPr kumimoji="1" lang="zh-TW" altLang="en-US" dirty="0"/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A9D7F48F-4C47-4E42-AF99-82DD8D9DD68F}"/>
              </a:ext>
            </a:extLst>
          </p:cNvPr>
          <p:cNvGrpSpPr/>
          <p:nvPr/>
        </p:nvGrpSpPr>
        <p:grpSpPr>
          <a:xfrm>
            <a:off x="2306814" y="2222949"/>
            <a:ext cx="7578372" cy="3587120"/>
            <a:chOff x="2209884" y="1690688"/>
            <a:chExt cx="7578372" cy="423009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425C8408-040B-6041-A365-9BF79D7F1630}"/>
                </a:ext>
              </a:extLst>
            </p:cNvPr>
            <p:cNvSpPr/>
            <p:nvPr/>
          </p:nvSpPr>
          <p:spPr>
            <a:xfrm>
              <a:off x="2496710" y="2159815"/>
              <a:ext cx="620202" cy="313281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Hant" dirty="0"/>
                <a:t>784</a:t>
              </a:r>
              <a:endParaRPr kumimoji="1" lang="zh-TW" altLang="en-US" dirty="0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E48BFC04-D752-2A4B-BD50-D64123FA3744}"/>
                </a:ext>
              </a:extLst>
            </p:cNvPr>
            <p:cNvSpPr/>
            <p:nvPr/>
          </p:nvSpPr>
          <p:spPr>
            <a:xfrm>
              <a:off x="8795468" y="2159815"/>
              <a:ext cx="620202" cy="313281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Hant" dirty="0"/>
                <a:t>784</a:t>
              </a:r>
              <a:endParaRPr kumimoji="1" lang="zh-TW" altLang="en-US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C25044C-755F-7047-A708-D7FF203A5454}"/>
                </a:ext>
              </a:extLst>
            </p:cNvPr>
            <p:cNvSpPr/>
            <p:nvPr/>
          </p:nvSpPr>
          <p:spPr>
            <a:xfrm>
              <a:off x="5677894" y="2943019"/>
              <a:ext cx="556591" cy="156640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Hant" dirty="0"/>
                <a:t>32</a:t>
              </a:r>
              <a:endParaRPr kumimoji="1" lang="zh-TW" altLang="en-US" dirty="0"/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B9147D0D-125F-3F4E-A5F8-14CF8F35146F}"/>
                </a:ext>
              </a:extLst>
            </p:cNvPr>
            <p:cNvSpPr txBox="1"/>
            <p:nvPr/>
          </p:nvSpPr>
          <p:spPr>
            <a:xfrm>
              <a:off x="2209884" y="1690688"/>
              <a:ext cx="1193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Hant" dirty="0"/>
                <a:t>Input</a:t>
              </a:r>
              <a:r>
                <a:rPr kumimoji="1" lang="zh-Hant" altLang="en-US" dirty="0"/>
                <a:t> </a:t>
              </a:r>
              <a:r>
                <a:rPr kumimoji="1" lang="en-US" altLang="zh-Hant" dirty="0"/>
                <a:t>layer</a:t>
              </a:r>
              <a:endParaRPr kumimoji="1" lang="zh-TW" altLang="en-US" dirty="0"/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C5FB5AFE-BB2E-F34D-B57F-2D5A92A792AD}"/>
                </a:ext>
              </a:extLst>
            </p:cNvPr>
            <p:cNvSpPr txBox="1"/>
            <p:nvPr/>
          </p:nvSpPr>
          <p:spPr>
            <a:xfrm>
              <a:off x="8422882" y="1690688"/>
              <a:ext cx="1365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Hant" dirty="0"/>
                <a:t>Output</a:t>
              </a:r>
              <a:r>
                <a:rPr kumimoji="1" lang="zh-Hant" altLang="en-US" dirty="0"/>
                <a:t> </a:t>
              </a:r>
              <a:r>
                <a:rPr kumimoji="1" lang="en-US" altLang="zh-Hant" dirty="0"/>
                <a:t>layer</a:t>
              </a:r>
              <a:endParaRPr kumimoji="1" lang="zh-TW" altLang="en-US" dirty="0"/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40B6C754-50D9-A849-B6D4-49D47758600F}"/>
                </a:ext>
              </a:extLst>
            </p:cNvPr>
            <p:cNvSpPr txBox="1"/>
            <p:nvPr/>
          </p:nvSpPr>
          <p:spPr>
            <a:xfrm>
              <a:off x="2654364" y="5392424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Hant" dirty="0"/>
                <a:t>X</a:t>
              </a:r>
              <a:endParaRPr kumimoji="1" lang="zh-TW" altLang="en-US" dirty="0"/>
            </a:p>
          </p:txBody>
        </p:sp>
        <p:grpSp>
          <p:nvGrpSpPr>
            <p:cNvPr id="14" name="群組 13">
              <a:extLst>
                <a:ext uri="{FF2B5EF4-FFF2-40B4-BE49-F238E27FC236}">
                  <a16:creationId xmlns:a16="http://schemas.microsoft.com/office/drawing/2014/main" id="{D3C18F0C-8B64-4942-8D4E-1CD11F3A07BA}"/>
                </a:ext>
              </a:extLst>
            </p:cNvPr>
            <p:cNvGrpSpPr/>
            <p:nvPr/>
          </p:nvGrpSpPr>
          <p:grpSpPr>
            <a:xfrm>
              <a:off x="8953123" y="5338551"/>
              <a:ext cx="304892" cy="477078"/>
              <a:chOff x="4110777" y="5613621"/>
              <a:chExt cx="304892" cy="477078"/>
            </a:xfrm>
          </p:grpSpPr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021B7837-E4FB-DB44-B438-7496C9751980}"/>
                  </a:ext>
                </a:extLst>
              </p:cNvPr>
              <p:cNvSpPr txBox="1"/>
              <p:nvPr/>
            </p:nvSpPr>
            <p:spPr>
              <a:xfrm>
                <a:off x="4110777" y="5721367"/>
                <a:ext cx="3048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Hant" dirty="0"/>
                  <a:t>X</a:t>
                </a:r>
                <a:endParaRPr kumimoji="1" lang="zh-TW" altLang="en-US" dirty="0"/>
              </a:p>
            </p:txBody>
          </p:sp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A609CBFB-A6B9-AC47-BDA6-9487A8AD3514}"/>
                  </a:ext>
                </a:extLst>
              </p:cNvPr>
              <p:cNvSpPr txBox="1"/>
              <p:nvPr/>
            </p:nvSpPr>
            <p:spPr>
              <a:xfrm>
                <a:off x="4110777" y="5613621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Hant" dirty="0"/>
                  <a:t>^</a:t>
                </a:r>
                <a:endParaRPr kumimoji="1" lang="zh-TW" altLang="en-US" dirty="0"/>
              </a:p>
            </p:txBody>
          </p:sp>
        </p:grp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D15F853A-8130-D144-8C57-DE4BFC81683F}"/>
                </a:ext>
              </a:extLst>
            </p:cNvPr>
            <p:cNvSpPr txBox="1"/>
            <p:nvPr/>
          </p:nvSpPr>
          <p:spPr>
            <a:xfrm>
              <a:off x="5334898" y="2573687"/>
              <a:ext cx="12425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Hant" dirty="0"/>
                <a:t>Bottle</a:t>
              </a:r>
              <a:r>
                <a:rPr kumimoji="1" lang="zh-Hant" altLang="en-US" dirty="0"/>
                <a:t> </a:t>
              </a:r>
              <a:r>
                <a:rPr kumimoji="1" lang="en-US" altLang="zh-Hant" dirty="0"/>
                <a:t>neck</a:t>
              </a:r>
              <a:endParaRPr kumimoji="1" lang="zh-TW" altLang="en-US" dirty="0"/>
            </a:p>
          </p:txBody>
        </p:sp>
        <p:sp>
          <p:nvSpPr>
            <p:cNvPr id="16" name="向下箭號 15">
              <a:extLst>
                <a:ext uri="{FF2B5EF4-FFF2-40B4-BE49-F238E27FC236}">
                  <a16:creationId xmlns:a16="http://schemas.microsoft.com/office/drawing/2014/main" id="{0AFC716B-DB29-BF42-9BF0-49AE321B7A36}"/>
                </a:ext>
              </a:extLst>
            </p:cNvPr>
            <p:cNvSpPr/>
            <p:nvPr/>
          </p:nvSpPr>
          <p:spPr>
            <a:xfrm>
              <a:off x="5772978" y="4696281"/>
              <a:ext cx="366422" cy="826936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951997B-76B6-144D-8E05-AE5F51B0FBFD}"/>
                </a:ext>
              </a:extLst>
            </p:cNvPr>
            <p:cNvSpPr txBox="1"/>
            <p:nvPr/>
          </p:nvSpPr>
          <p:spPr>
            <a:xfrm>
              <a:off x="5622604" y="5551450"/>
              <a:ext cx="6671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Hant" dirty="0"/>
                <a:t>Code</a:t>
              </a:r>
              <a:endParaRPr kumimoji="1" lang="zh-TW" altLang="en-US" dirty="0"/>
            </a:p>
          </p:txBody>
        </p:sp>
        <p:cxnSp>
          <p:nvCxnSpPr>
            <p:cNvPr id="19" name="直線箭頭接點 18">
              <a:extLst>
                <a:ext uri="{FF2B5EF4-FFF2-40B4-BE49-F238E27FC236}">
                  <a16:creationId xmlns:a16="http://schemas.microsoft.com/office/drawing/2014/main" id="{3DB75A09-DC13-A64A-A659-40E57C240B83}"/>
                </a:ext>
              </a:extLst>
            </p:cNvPr>
            <p:cNvCxnSpPr>
              <a:cxnSpLocks/>
            </p:cNvCxnSpPr>
            <p:nvPr/>
          </p:nvCxnSpPr>
          <p:spPr>
            <a:xfrm>
              <a:off x="3466769" y="3726222"/>
              <a:ext cx="186812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線箭頭接點 22">
              <a:extLst>
                <a:ext uri="{FF2B5EF4-FFF2-40B4-BE49-F238E27FC236}">
                  <a16:creationId xmlns:a16="http://schemas.microsoft.com/office/drawing/2014/main" id="{3BA112F2-BB29-B14B-AFBF-6218E9AA58FC}"/>
                </a:ext>
              </a:extLst>
            </p:cNvPr>
            <p:cNvCxnSpPr>
              <a:cxnSpLocks/>
            </p:cNvCxnSpPr>
            <p:nvPr/>
          </p:nvCxnSpPr>
          <p:spPr>
            <a:xfrm>
              <a:off x="6577482" y="3772315"/>
              <a:ext cx="186812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左大括弧 24">
            <a:extLst>
              <a:ext uri="{FF2B5EF4-FFF2-40B4-BE49-F238E27FC236}">
                <a16:creationId xmlns:a16="http://schemas.microsoft.com/office/drawing/2014/main" id="{2BE02696-EEA7-284A-8D38-2FB96090F6C0}"/>
              </a:ext>
            </a:extLst>
          </p:cNvPr>
          <p:cNvSpPr/>
          <p:nvPr/>
        </p:nvSpPr>
        <p:spPr>
          <a:xfrm rot="5400000">
            <a:off x="4194112" y="454548"/>
            <a:ext cx="311659" cy="31688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C02041B5-3A91-1845-9A69-0AA2B30470BF}"/>
              </a:ext>
            </a:extLst>
          </p:cNvPr>
          <p:cNvSpPr txBox="1"/>
          <p:nvPr/>
        </p:nvSpPr>
        <p:spPr>
          <a:xfrm>
            <a:off x="3871444" y="1473840"/>
            <a:ext cx="956993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Hant" dirty="0"/>
              <a:t>encoder</a:t>
            </a:r>
            <a:endParaRPr kumimoji="1" lang="zh-TW" altLang="en-US" dirty="0"/>
          </a:p>
        </p:txBody>
      </p:sp>
      <p:sp>
        <p:nvSpPr>
          <p:cNvPr id="27" name="左大括弧 26">
            <a:extLst>
              <a:ext uri="{FF2B5EF4-FFF2-40B4-BE49-F238E27FC236}">
                <a16:creationId xmlns:a16="http://schemas.microsoft.com/office/drawing/2014/main" id="{D5698811-3841-9245-A066-51136493EF08}"/>
              </a:ext>
            </a:extLst>
          </p:cNvPr>
          <p:cNvSpPr/>
          <p:nvPr/>
        </p:nvSpPr>
        <p:spPr>
          <a:xfrm rot="16200000">
            <a:off x="7457960" y="4459867"/>
            <a:ext cx="311659" cy="31688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0421C1F2-46DE-5B43-A300-8425F232CA1E}"/>
              </a:ext>
            </a:extLst>
          </p:cNvPr>
          <p:cNvSpPr txBox="1"/>
          <p:nvPr/>
        </p:nvSpPr>
        <p:spPr>
          <a:xfrm>
            <a:off x="7129979" y="6286851"/>
            <a:ext cx="956993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Hant" dirty="0"/>
              <a:t>decoder</a:t>
            </a:r>
            <a:endParaRPr kumimoji="1" lang="zh-TW" altLang="en-US"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7F72CCE9-C1DF-5B42-9044-6CB62A2591E4}"/>
              </a:ext>
            </a:extLst>
          </p:cNvPr>
          <p:cNvSpPr txBox="1"/>
          <p:nvPr/>
        </p:nvSpPr>
        <p:spPr>
          <a:xfrm>
            <a:off x="712403" y="6044289"/>
            <a:ext cx="2788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1_Basic_Autoencoder.ipynb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81820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03FABD-4F66-3747-85AD-76A83875D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Hant" dirty="0"/>
              <a:t>Deep</a:t>
            </a:r>
            <a:r>
              <a:rPr lang="zh-Hant" altLang="en-US" dirty="0"/>
              <a:t> </a:t>
            </a:r>
            <a:r>
              <a:rPr lang="en-US" altLang="zh-Hant" dirty="0"/>
              <a:t>Autoencoder</a:t>
            </a:r>
            <a:endParaRPr kumimoji="1" lang="zh-TW" altLang="en-US" dirty="0"/>
          </a:p>
        </p:txBody>
      </p: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4C98FDB7-724E-8041-AE82-FBF30E84CF29}"/>
              </a:ext>
            </a:extLst>
          </p:cNvPr>
          <p:cNvGrpSpPr/>
          <p:nvPr/>
        </p:nvGrpSpPr>
        <p:grpSpPr>
          <a:xfrm>
            <a:off x="671139" y="2446316"/>
            <a:ext cx="10849721" cy="3388469"/>
            <a:chOff x="489591" y="1663751"/>
            <a:chExt cx="10849721" cy="4144098"/>
          </a:xfrm>
        </p:grpSpPr>
        <p:grpSp>
          <p:nvGrpSpPr>
            <p:cNvPr id="18" name="群組 17">
              <a:extLst>
                <a:ext uri="{FF2B5EF4-FFF2-40B4-BE49-F238E27FC236}">
                  <a16:creationId xmlns:a16="http://schemas.microsoft.com/office/drawing/2014/main" id="{8875DA63-C59E-FD40-BA28-F831A8DAD30B}"/>
                </a:ext>
              </a:extLst>
            </p:cNvPr>
            <p:cNvGrpSpPr/>
            <p:nvPr/>
          </p:nvGrpSpPr>
          <p:grpSpPr>
            <a:xfrm>
              <a:off x="489591" y="1736781"/>
              <a:ext cx="1193853" cy="4071068"/>
              <a:chOff x="2209884" y="1690688"/>
              <a:chExt cx="1193853" cy="4071068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C854FEDA-1C38-CC41-98FE-8581326C5F57}"/>
                  </a:ext>
                </a:extLst>
              </p:cNvPr>
              <p:cNvSpPr/>
              <p:nvPr/>
            </p:nvSpPr>
            <p:spPr>
              <a:xfrm>
                <a:off x="2496710" y="2159815"/>
                <a:ext cx="620202" cy="313281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Hant" dirty="0"/>
                  <a:t>784</a:t>
                </a:r>
                <a:endParaRPr kumimoji="1" lang="zh-TW" altLang="en-US" dirty="0"/>
              </a:p>
            </p:txBody>
          </p:sp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3DB83798-C2CA-D04D-9F6A-78B6159F5B6F}"/>
                  </a:ext>
                </a:extLst>
              </p:cNvPr>
              <p:cNvSpPr txBox="1"/>
              <p:nvPr/>
            </p:nvSpPr>
            <p:spPr>
              <a:xfrm>
                <a:off x="2209884" y="1690688"/>
                <a:ext cx="11938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Hant" dirty="0"/>
                  <a:t>Input</a:t>
                </a:r>
                <a:r>
                  <a:rPr kumimoji="1" lang="zh-Hant" altLang="en-US" dirty="0"/>
                  <a:t> </a:t>
                </a:r>
                <a:r>
                  <a:rPr kumimoji="1" lang="en-US" altLang="zh-Hant" dirty="0"/>
                  <a:t>layer</a:t>
                </a:r>
                <a:endParaRPr kumimoji="1" lang="zh-TW" altLang="en-US" dirty="0"/>
              </a:p>
            </p:txBody>
          </p:sp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3951229C-BC7B-034C-BCFA-8EC05404C0C6}"/>
                  </a:ext>
                </a:extLst>
              </p:cNvPr>
              <p:cNvSpPr txBox="1"/>
              <p:nvPr/>
            </p:nvSpPr>
            <p:spPr>
              <a:xfrm>
                <a:off x="2654364" y="5392424"/>
                <a:ext cx="3048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Hant" dirty="0"/>
                  <a:t>X</a:t>
                </a:r>
                <a:endParaRPr kumimoji="1" lang="zh-TW" altLang="en-US" dirty="0"/>
              </a:p>
            </p:txBody>
          </p:sp>
        </p:grpSp>
        <p:grpSp>
          <p:nvGrpSpPr>
            <p:cNvPr id="19" name="群組 18">
              <a:extLst>
                <a:ext uri="{FF2B5EF4-FFF2-40B4-BE49-F238E27FC236}">
                  <a16:creationId xmlns:a16="http://schemas.microsoft.com/office/drawing/2014/main" id="{A127C3A9-8AF2-174C-94D9-9FE239B48B7E}"/>
                </a:ext>
              </a:extLst>
            </p:cNvPr>
            <p:cNvGrpSpPr/>
            <p:nvPr/>
          </p:nvGrpSpPr>
          <p:grpSpPr>
            <a:xfrm>
              <a:off x="9973938" y="1663751"/>
              <a:ext cx="1365374" cy="4124941"/>
              <a:chOff x="8422882" y="1690688"/>
              <a:chExt cx="1365374" cy="4124941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51558A32-E583-C74B-87DF-B8C09C0CC7B9}"/>
                  </a:ext>
                </a:extLst>
              </p:cNvPr>
              <p:cNvSpPr/>
              <p:nvPr/>
            </p:nvSpPr>
            <p:spPr>
              <a:xfrm>
                <a:off x="8795468" y="2159815"/>
                <a:ext cx="620202" cy="313281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Hant" dirty="0"/>
                  <a:t>784</a:t>
                </a:r>
                <a:endParaRPr kumimoji="1" lang="zh-TW" altLang="en-US" dirty="0"/>
              </a:p>
            </p:txBody>
          </p:sp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C5F989BB-DA41-5340-9DD6-800CF3778A62}"/>
                  </a:ext>
                </a:extLst>
              </p:cNvPr>
              <p:cNvSpPr txBox="1"/>
              <p:nvPr/>
            </p:nvSpPr>
            <p:spPr>
              <a:xfrm>
                <a:off x="8422882" y="1690688"/>
                <a:ext cx="136537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Hant" dirty="0"/>
                  <a:t>Output</a:t>
                </a:r>
                <a:r>
                  <a:rPr kumimoji="1" lang="zh-Hant" altLang="en-US" dirty="0"/>
                  <a:t> </a:t>
                </a:r>
                <a:r>
                  <a:rPr kumimoji="1" lang="en-US" altLang="zh-Hant" dirty="0"/>
                  <a:t>layer</a:t>
                </a:r>
                <a:endParaRPr kumimoji="1" lang="zh-TW" altLang="en-US" dirty="0"/>
              </a:p>
            </p:txBody>
          </p:sp>
          <p:grpSp>
            <p:nvGrpSpPr>
              <p:cNvPr id="10" name="群組 9">
                <a:extLst>
                  <a:ext uri="{FF2B5EF4-FFF2-40B4-BE49-F238E27FC236}">
                    <a16:creationId xmlns:a16="http://schemas.microsoft.com/office/drawing/2014/main" id="{918D4080-5FC9-124C-A3A8-D64F73650DF3}"/>
                  </a:ext>
                </a:extLst>
              </p:cNvPr>
              <p:cNvGrpSpPr/>
              <p:nvPr/>
            </p:nvGrpSpPr>
            <p:grpSpPr>
              <a:xfrm>
                <a:off x="8953123" y="5338551"/>
                <a:ext cx="304892" cy="477078"/>
                <a:chOff x="4110777" y="5613621"/>
                <a:chExt cx="304892" cy="477078"/>
              </a:xfrm>
            </p:grpSpPr>
            <p:sp>
              <p:nvSpPr>
                <p:cNvPr id="11" name="文字方塊 10">
                  <a:extLst>
                    <a:ext uri="{FF2B5EF4-FFF2-40B4-BE49-F238E27FC236}">
                      <a16:creationId xmlns:a16="http://schemas.microsoft.com/office/drawing/2014/main" id="{7F8A63D3-55D2-064B-996C-623B6ACDD1DB}"/>
                    </a:ext>
                  </a:extLst>
                </p:cNvPr>
                <p:cNvSpPr txBox="1"/>
                <p:nvPr/>
              </p:nvSpPr>
              <p:spPr>
                <a:xfrm>
                  <a:off x="4110777" y="5721367"/>
                  <a:ext cx="30489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Hant" dirty="0"/>
                    <a:t>X</a:t>
                  </a:r>
                  <a:endParaRPr kumimoji="1" lang="zh-TW" altLang="en-US" dirty="0"/>
                </a:p>
              </p:txBody>
            </p:sp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AC35815F-FB30-C645-BB7E-DBF2948F59C9}"/>
                    </a:ext>
                  </a:extLst>
                </p:cNvPr>
                <p:cNvSpPr txBox="1"/>
                <p:nvPr/>
              </p:nvSpPr>
              <p:spPr>
                <a:xfrm>
                  <a:off x="4110777" y="5613621"/>
                  <a:ext cx="30008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Hant" dirty="0"/>
                    <a:t>^</a:t>
                  </a:r>
                  <a:endParaRPr kumimoji="1" lang="zh-TW" altLang="en-US" dirty="0"/>
                </a:p>
              </p:txBody>
            </p:sp>
          </p:grpSp>
        </p:grp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DA7DBE1C-2ED8-4149-8512-3D9F6930CC26}"/>
                </a:ext>
              </a:extLst>
            </p:cNvPr>
            <p:cNvGrpSpPr/>
            <p:nvPr/>
          </p:nvGrpSpPr>
          <p:grpSpPr>
            <a:xfrm>
              <a:off x="5207399" y="3129538"/>
              <a:ext cx="1242584" cy="2080302"/>
              <a:chOff x="5334898" y="3120365"/>
              <a:chExt cx="1242584" cy="2080302"/>
            </a:xfrm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A8E50329-935B-B040-8D21-5817DF839708}"/>
                  </a:ext>
                </a:extLst>
              </p:cNvPr>
              <p:cNvSpPr/>
              <p:nvPr/>
            </p:nvSpPr>
            <p:spPr>
              <a:xfrm>
                <a:off x="5677893" y="3531415"/>
                <a:ext cx="556591" cy="38961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Hant" dirty="0"/>
                  <a:t>32</a:t>
                </a:r>
                <a:endParaRPr kumimoji="1" lang="zh-TW" altLang="en-US" dirty="0"/>
              </a:p>
            </p:txBody>
          </p:sp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F8050A36-9C56-9541-8C56-6DA4EFF3C45A}"/>
                  </a:ext>
                </a:extLst>
              </p:cNvPr>
              <p:cNvSpPr txBox="1"/>
              <p:nvPr/>
            </p:nvSpPr>
            <p:spPr>
              <a:xfrm>
                <a:off x="5334898" y="3120365"/>
                <a:ext cx="1242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Hant" dirty="0"/>
                  <a:t>Bottle</a:t>
                </a:r>
                <a:r>
                  <a:rPr kumimoji="1" lang="zh-Hant" altLang="en-US" dirty="0"/>
                  <a:t> </a:t>
                </a:r>
                <a:r>
                  <a:rPr kumimoji="1" lang="en-US" altLang="zh-Hant" dirty="0"/>
                  <a:t>neck</a:t>
                </a:r>
                <a:endParaRPr kumimoji="1" lang="zh-TW" altLang="en-US" dirty="0"/>
              </a:p>
            </p:txBody>
          </p:sp>
          <p:sp>
            <p:nvSpPr>
              <p:cNvPr id="14" name="向下箭號 13">
                <a:extLst>
                  <a:ext uri="{FF2B5EF4-FFF2-40B4-BE49-F238E27FC236}">
                    <a16:creationId xmlns:a16="http://schemas.microsoft.com/office/drawing/2014/main" id="{E9F03A8E-2FCE-1045-AEEE-9FC57B655995}"/>
                  </a:ext>
                </a:extLst>
              </p:cNvPr>
              <p:cNvSpPr/>
              <p:nvPr/>
            </p:nvSpPr>
            <p:spPr>
              <a:xfrm>
                <a:off x="5772978" y="3976166"/>
                <a:ext cx="366422" cy="826936"/>
              </a:xfrm>
              <a:prstGeom prst="down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B5AF1137-8448-1D45-AAFD-4554A679F0D0}"/>
                  </a:ext>
                </a:extLst>
              </p:cNvPr>
              <p:cNvSpPr txBox="1"/>
              <p:nvPr/>
            </p:nvSpPr>
            <p:spPr>
              <a:xfrm>
                <a:off x="5622604" y="4831335"/>
                <a:ext cx="6671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Hant" dirty="0"/>
                  <a:t>Code</a:t>
                </a:r>
                <a:endParaRPr kumimoji="1" lang="zh-TW" altLang="en-US" dirty="0"/>
              </a:p>
            </p:txBody>
          </p:sp>
        </p:grpSp>
        <p:cxnSp>
          <p:nvCxnSpPr>
            <p:cNvPr id="16" name="直線箭頭接點 15">
              <a:extLst>
                <a:ext uri="{FF2B5EF4-FFF2-40B4-BE49-F238E27FC236}">
                  <a16:creationId xmlns:a16="http://schemas.microsoft.com/office/drawing/2014/main" id="{92B846AA-3A83-7848-9247-C32989DE68E2}"/>
                </a:ext>
              </a:extLst>
            </p:cNvPr>
            <p:cNvCxnSpPr>
              <a:cxnSpLocks/>
            </p:cNvCxnSpPr>
            <p:nvPr/>
          </p:nvCxnSpPr>
          <p:spPr>
            <a:xfrm>
              <a:off x="4556097" y="3756228"/>
              <a:ext cx="858741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6ED3E6C-8053-7E4A-9F5D-C372F75707ED}"/>
                </a:ext>
              </a:extLst>
            </p:cNvPr>
            <p:cNvSpPr/>
            <p:nvPr/>
          </p:nvSpPr>
          <p:spPr>
            <a:xfrm>
              <a:off x="2487035" y="2973025"/>
              <a:ext cx="556591" cy="156640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Hant" dirty="0"/>
                <a:t>128</a:t>
              </a:r>
              <a:endParaRPr kumimoji="1" lang="zh-TW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F086F27-4CA4-7242-95D4-1B671426C70A}"/>
                </a:ext>
              </a:extLst>
            </p:cNvPr>
            <p:cNvSpPr/>
            <p:nvPr/>
          </p:nvSpPr>
          <p:spPr>
            <a:xfrm>
              <a:off x="3847217" y="3295053"/>
              <a:ext cx="556591" cy="922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Hant" dirty="0"/>
                <a:t>64</a:t>
              </a:r>
              <a:endParaRPr kumimoji="1" lang="zh-TW" altLang="en-US" dirty="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7BAEF376-D2E7-3049-BEA3-DD629C08FCC4}"/>
                </a:ext>
              </a:extLst>
            </p:cNvPr>
            <p:cNvSpPr/>
            <p:nvPr/>
          </p:nvSpPr>
          <p:spPr>
            <a:xfrm>
              <a:off x="7253574" y="3295053"/>
              <a:ext cx="556591" cy="922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Hant" dirty="0"/>
                <a:t>64</a:t>
              </a:r>
              <a:endParaRPr kumimoji="1" lang="zh-TW" altLang="en-US" dirty="0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D9743585-FFB5-7749-AFDC-6434121FC6ED}"/>
                </a:ext>
              </a:extLst>
            </p:cNvPr>
            <p:cNvSpPr/>
            <p:nvPr/>
          </p:nvSpPr>
          <p:spPr>
            <a:xfrm>
              <a:off x="8613756" y="2973025"/>
              <a:ext cx="556591" cy="156640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Hant" dirty="0"/>
                <a:t>128</a:t>
              </a:r>
              <a:endParaRPr kumimoji="1" lang="zh-TW" altLang="en-US" dirty="0"/>
            </a:p>
          </p:txBody>
        </p:sp>
        <p:cxnSp>
          <p:nvCxnSpPr>
            <p:cNvPr id="29" name="直線箭頭接點 28">
              <a:extLst>
                <a:ext uri="{FF2B5EF4-FFF2-40B4-BE49-F238E27FC236}">
                  <a16:creationId xmlns:a16="http://schemas.microsoft.com/office/drawing/2014/main" id="{22AA3ACD-7515-DB4D-A8AF-1662253B05F8}"/>
                </a:ext>
              </a:extLst>
            </p:cNvPr>
            <p:cNvCxnSpPr>
              <a:cxnSpLocks/>
            </p:cNvCxnSpPr>
            <p:nvPr/>
          </p:nvCxnSpPr>
          <p:spPr>
            <a:xfrm>
              <a:off x="1527975" y="3756228"/>
              <a:ext cx="858741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線箭頭接點 29">
              <a:extLst>
                <a:ext uri="{FF2B5EF4-FFF2-40B4-BE49-F238E27FC236}">
                  <a16:creationId xmlns:a16="http://schemas.microsoft.com/office/drawing/2014/main" id="{D290EE9F-6612-644E-ACEB-E9ECD80D198D}"/>
                </a:ext>
              </a:extLst>
            </p:cNvPr>
            <p:cNvCxnSpPr>
              <a:cxnSpLocks/>
            </p:cNvCxnSpPr>
            <p:nvPr/>
          </p:nvCxnSpPr>
          <p:spPr>
            <a:xfrm>
              <a:off x="3116911" y="3756228"/>
              <a:ext cx="65995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直線箭頭接點 32">
              <a:extLst>
                <a:ext uri="{FF2B5EF4-FFF2-40B4-BE49-F238E27FC236}">
                  <a16:creationId xmlns:a16="http://schemas.microsoft.com/office/drawing/2014/main" id="{040B7D98-8942-1C49-9581-8CC9046ADA41}"/>
                </a:ext>
              </a:extLst>
            </p:cNvPr>
            <p:cNvCxnSpPr>
              <a:cxnSpLocks/>
            </p:cNvCxnSpPr>
            <p:nvPr/>
          </p:nvCxnSpPr>
          <p:spPr>
            <a:xfrm>
              <a:off x="6243099" y="3756228"/>
              <a:ext cx="858741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直線箭頭接點 33">
              <a:extLst>
                <a:ext uri="{FF2B5EF4-FFF2-40B4-BE49-F238E27FC236}">
                  <a16:creationId xmlns:a16="http://schemas.microsoft.com/office/drawing/2014/main" id="{3315FEF4-559A-2D4A-AD1A-F752EDB6A01C}"/>
                </a:ext>
              </a:extLst>
            </p:cNvPr>
            <p:cNvCxnSpPr>
              <a:cxnSpLocks/>
            </p:cNvCxnSpPr>
            <p:nvPr/>
          </p:nvCxnSpPr>
          <p:spPr>
            <a:xfrm>
              <a:off x="9360011" y="3756228"/>
              <a:ext cx="858741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直線箭頭接點 34">
              <a:extLst>
                <a:ext uri="{FF2B5EF4-FFF2-40B4-BE49-F238E27FC236}">
                  <a16:creationId xmlns:a16="http://schemas.microsoft.com/office/drawing/2014/main" id="{6709EF10-675D-844C-BADA-4AE8E61BD4E3}"/>
                </a:ext>
              </a:extLst>
            </p:cNvPr>
            <p:cNvCxnSpPr>
              <a:cxnSpLocks/>
            </p:cNvCxnSpPr>
            <p:nvPr/>
          </p:nvCxnSpPr>
          <p:spPr>
            <a:xfrm>
              <a:off x="7896970" y="3756228"/>
              <a:ext cx="65995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7" name="左大括弧 36">
            <a:extLst>
              <a:ext uri="{FF2B5EF4-FFF2-40B4-BE49-F238E27FC236}">
                <a16:creationId xmlns:a16="http://schemas.microsoft.com/office/drawing/2014/main" id="{A4B3B185-D3D8-D64A-A059-F84E027CC1F1}"/>
              </a:ext>
            </a:extLst>
          </p:cNvPr>
          <p:cNvSpPr/>
          <p:nvPr/>
        </p:nvSpPr>
        <p:spPr>
          <a:xfrm rot="5400000">
            <a:off x="3530798" y="-145904"/>
            <a:ext cx="311659" cy="48187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4062786D-BB54-334C-9BB6-64D6B69FF597}"/>
              </a:ext>
            </a:extLst>
          </p:cNvPr>
          <p:cNvSpPr txBox="1"/>
          <p:nvPr/>
        </p:nvSpPr>
        <p:spPr>
          <a:xfrm>
            <a:off x="3208130" y="1779469"/>
            <a:ext cx="956993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Hant" dirty="0"/>
              <a:t>encoder</a:t>
            </a:r>
            <a:endParaRPr kumimoji="1" lang="zh-TW" altLang="en-US" dirty="0"/>
          </a:p>
        </p:txBody>
      </p:sp>
      <p:sp>
        <p:nvSpPr>
          <p:cNvPr id="39" name="左大括弧 38">
            <a:extLst>
              <a:ext uri="{FF2B5EF4-FFF2-40B4-BE49-F238E27FC236}">
                <a16:creationId xmlns:a16="http://schemas.microsoft.com/office/drawing/2014/main" id="{85807307-2C85-D449-95FB-95655D62CD66}"/>
              </a:ext>
            </a:extLst>
          </p:cNvPr>
          <p:cNvSpPr/>
          <p:nvPr/>
        </p:nvSpPr>
        <p:spPr>
          <a:xfrm rot="16200000">
            <a:off x="8285877" y="3631949"/>
            <a:ext cx="311659" cy="482468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3F99DCC1-98D7-A443-8265-7C0802D534A0}"/>
              </a:ext>
            </a:extLst>
          </p:cNvPr>
          <p:cNvSpPr txBox="1"/>
          <p:nvPr/>
        </p:nvSpPr>
        <p:spPr>
          <a:xfrm>
            <a:off x="7963209" y="6200119"/>
            <a:ext cx="956993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zh-Hant" dirty="0"/>
              <a:t>decoder</a:t>
            </a:r>
            <a:endParaRPr kumimoji="1" lang="zh-TW" altLang="en-US" dirty="0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7C90FA24-CE7F-374E-B9C5-B783EA882CEA}"/>
              </a:ext>
            </a:extLst>
          </p:cNvPr>
          <p:cNvSpPr txBox="1"/>
          <p:nvPr/>
        </p:nvSpPr>
        <p:spPr>
          <a:xfrm>
            <a:off x="712403" y="6044289"/>
            <a:ext cx="2788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t" dirty="0"/>
              <a:t>1_Basic_Autoencoder.ipynb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48292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簡報5" id="{4ACC6771-01C2-45CC-9DA1-F841C776C0CF}" vid="{6C094A88-ED82-44D5-9790-7E373E0E3D3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微軟正黑體</Template>
  <TotalTime>5681</TotalTime>
  <Words>471</Words>
  <Application>Microsoft Macintosh PowerPoint</Application>
  <PresentationFormat>寬螢幕</PresentationFormat>
  <Paragraphs>148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29" baseType="lpstr">
      <vt:lpstr>微軟正黑體</vt:lpstr>
      <vt:lpstr>新細明體</vt:lpstr>
      <vt:lpstr>Arial</vt:lpstr>
      <vt:lpstr>Calibri</vt:lpstr>
      <vt:lpstr>Calibri Light</vt:lpstr>
      <vt:lpstr>Office 佈景主題</vt:lpstr>
      <vt:lpstr>Autoencoder</vt:lpstr>
      <vt:lpstr>Outline</vt:lpstr>
      <vt:lpstr>Autoencoder</vt:lpstr>
      <vt:lpstr>Unsupervised Learning</vt:lpstr>
      <vt:lpstr>K-means</vt:lpstr>
      <vt:lpstr>PCA</vt:lpstr>
      <vt:lpstr>Autoencoder</vt:lpstr>
      <vt:lpstr>Simple Autoencoder</vt:lpstr>
      <vt:lpstr>Deep Autoencoder</vt:lpstr>
      <vt:lpstr>Clustering</vt:lpstr>
      <vt:lpstr>Deep Convolutional Autoencoder</vt:lpstr>
      <vt:lpstr>Unpooling</vt:lpstr>
      <vt:lpstr>Deconvolution</vt:lpstr>
      <vt:lpstr>Plot</vt:lpstr>
      <vt:lpstr>De-noising Autoencoder</vt:lpstr>
      <vt:lpstr>Pre-training for DNN</vt:lpstr>
      <vt:lpstr>Pre-training for DNN</vt:lpstr>
      <vt:lpstr>Pre-training for DNN</vt:lpstr>
      <vt:lpstr>Pre-training for DNN</vt:lpstr>
      <vt:lpstr>Generation ?</vt:lpstr>
      <vt:lpstr>Generation ?</vt:lpstr>
      <vt:lpstr>To be continued…</vt:lpstr>
      <vt:lpstr>Reference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Transfer Learning</dc:title>
  <dc:creator>劉義瑋</dc:creator>
  <cp:lastModifiedBy>Blueswen</cp:lastModifiedBy>
  <cp:revision>74</cp:revision>
  <dcterms:created xsi:type="dcterms:W3CDTF">2017-11-21T02:32:07Z</dcterms:created>
  <dcterms:modified xsi:type="dcterms:W3CDTF">2018-03-13T01:52:49Z</dcterms:modified>
</cp:coreProperties>
</file>

<file path=docProps/thumbnail.jpeg>
</file>